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21" r:id="rId2"/>
    <p:sldId id="323" r:id="rId3"/>
    <p:sldId id="322" r:id="rId4"/>
    <p:sldId id="32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785" autoAdjust="0"/>
  </p:normalViewPr>
  <p:slideViewPr>
    <p:cSldViewPr snapToGrid="0">
      <p:cViewPr>
        <p:scale>
          <a:sx n="100" d="100"/>
          <a:sy n="100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Brubeck" userId="719f5098-8d88-4508-bb88-f636ea7541e1" providerId="ADAL" clId="{855EC742-EE52-45B1-A44A-3A7E90B0F02C}"/>
    <pc:docChg chg="undo custSel modSld">
      <pc:chgData name="Ben Brubeck" userId="719f5098-8d88-4508-bb88-f636ea7541e1" providerId="ADAL" clId="{855EC742-EE52-45B1-A44A-3A7E90B0F02C}" dt="2024-01-31T15:19:04.017" v="91" actId="14100"/>
      <pc:docMkLst>
        <pc:docMk/>
      </pc:docMkLst>
      <pc:sldChg chg="modSp mod">
        <pc:chgData name="Ben Brubeck" userId="719f5098-8d88-4508-bb88-f636ea7541e1" providerId="ADAL" clId="{855EC742-EE52-45B1-A44A-3A7E90B0F02C}" dt="2024-01-31T15:17:57.866" v="27" actId="20577"/>
        <pc:sldMkLst>
          <pc:docMk/>
          <pc:sldMk cId="1494603123" sldId="321"/>
        </pc:sldMkLst>
        <pc:spChg chg="mod">
          <ac:chgData name="Ben Brubeck" userId="719f5098-8d88-4508-bb88-f636ea7541e1" providerId="ADAL" clId="{855EC742-EE52-45B1-A44A-3A7E90B0F02C}" dt="2024-01-31T15:17:57.866" v="27" actId="20577"/>
          <ac:spMkLst>
            <pc:docMk/>
            <pc:sldMk cId="1494603123" sldId="321"/>
            <ac:spMk id="283" creationId="{00278489-C72C-40B2-8929-16396CCBE7D7}"/>
          </ac:spMkLst>
        </pc:spChg>
      </pc:sldChg>
      <pc:sldChg chg="modSp mod">
        <pc:chgData name="Ben Brubeck" userId="719f5098-8d88-4508-bb88-f636ea7541e1" providerId="ADAL" clId="{855EC742-EE52-45B1-A44A-3A7E90B0F02C}" dt="2024-01-31T15:18:31.229" v="63" actId="20577"/>
        <pc:sldMkLst>
          <pc:docMk/>
          <pc:sldMk cId="3290478170" sldId="322"/>
        </pc:sldMkLst>
        <pc:spChg chg="mod">
          <ac:chgData name="Ben Brubeck" userId="719f5098-8d88-4508-bb88-f636ea7541e1" providerId="ADAL" clId="{855EC742-EE52-45B1-A44A-3A7E90B0F02C}" dt="2024-01-31T15:18:31.229" v="63" actId="20577"/>
          <ac:spMkLst>
            <pc:docMk/>
            <pc:sldMk cId="3290478170" sldId="322"/>
            <ac:spMk id="283" creationId="{00278489-C72C-40B2-8929-16396CCBE7D7}"/>
          </ac:spMkLst>
        </pc:spChg>
      </pc:sldChg>
      <pc:sldChg chg="modSp mod">
        <pc:chgData name="Ben Brubeck" userId="719f5098-8d88-4508-bb88-f636ea7541e1" providerId="ADAL" clId="{855EC742-EE52-45B1-A44A-3A7E90B0F02C}" dt="2024-01-31T15:18:52.373" v="79" actId="14100"/>
        <pc:sldMkLst>
          <pc:docMk/>
          <pc:sldMk cId="347216492" sldId="323"/>
        </pc:sldMkLst>
        <pc:spChg chg="mod">
          <ac:chgData name="Ben Brubeck" userId="719f5098-8d88-4508-bb88-f636ea7541e1" providerId="ADAL" clId="{855EC742-EE52-45B1-A44A-3A7E90B0F02C}" dt="2024-01-31T15:18:52.373" v="79" actId="14100"/>
          <ac:spMkLst>
            <pc:docMk/>
            <pc:sldMk cId="347216492" sldId="323"/>
            <ac:spMk id="283" creationId="{00278489-C72C-40B2-8929-16396CCBE7D7}"/>
          </ac:spMkLst>
        </pc:spChg>
      </pc:sldChg>
      <pc:sldChg chg="modSp mod">
        <pc:chgData name="Ben Brubeck" userId="719f5098-8d88-4508-bb88-f636ea7541e1" providerId="ADAL" clId="{855EC742-EE52-45B1-A44A-3A7E90B0F02C}" dt="2024-01-31T15:19:04.017" v="91" actId="14100"/>
        <pc:sldMkLst>
          <pc:docMk/>
          <pc:sldMk cId="3615012162" sldId="324"/>
        </pc:sldMkLst>
        <pc:spChg chg="mod">
          <ac:chgData name="Ben Brubeck" userId="719f5098-8d88-4508-bb88-f636ea7541e1" providerId="ADAL" clId="{855EC742-EE52-45B1-A44A-3A7E90B0F02C}" dt="2024-01-31T15:19:04.017" v="91" actId="14100"/>
          <ac:spMkLst>
            <pc:docMk/>
            <pc:sldMk cId="3615012162" sldId="324"/>
            <ac:spMk id="283" creationId="{00278489-C72C-40B2-8929-16396CCBE7D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29126882971449"/>
          <c:y val="0.19231009593714729"/>
          <c:w val="0.79870873117028551"/>
          <c:h val="0.775947467125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Non-PLA</c:v>
                </c:pt>
              </c:strCache>
            </c:strRef>
          </c:tx>
          <c:spPr>
            <a:solidFill>
              <a:srgbClr val="EE293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358720635687598E-3"/>
                  <c:y val="1.8134472472222087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/>
                      <a:t>99.3%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41455062837682"/>
                      <c:h val="0.131091572180763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D205-48CC-A9FC-729C68B96EFC}"/>
                </c:ext>
              </c:extLst>
            </c:dLbl>
            <c:dLbl>
              <c:idx val="2"/>
              <c:layout>
                <c:manualLayout>
                  <c:x val="1.7862402118957788E-3"/>
                  <c:y val="4.86959379380269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205-48CC-A9FC-729C68B96E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Number of contracts</c:v>
                </c:pt>
                <c:pt idx="2">
                  <c:v>Value of contracts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0.99</c:v>
                </c:pt>
                <c:pt idx="2" formatCode="0%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05-48CC-A9FC-729C68B96E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</c:v>
                </c:pt>
              </c:strCache>
            </c:strRef>
          </c:tx>
          <c:spPr>
            <a:solidFill>
              <a:srgbClr val="163A78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Number of contracts</c:v>
                </c:pt>
                <c:pt idx="2">
                  <c:v>Value of contracts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0.01</c:v>
                </c:pt>
                <c:pt idx="2" formatCode="0%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05-48CC-A9FC-729C68B96E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49"/>
        <c:axId val="1106337536"/>
        <c:axId val="1106332544"/>
      </c:barChart>
      <c:catAx>
        <c:axId val="1106337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06332544"/>
        <c:crosses val="autoZero"/>
        <c:auto val="1"/>
        <c:lblAlgn val="ctr"/>
        <c:lblOffset val="100"/>
        <c:noMultiLvlLbl val="0"/>
      </c:catAx>
      <c:valAx>
        <c:axId val="1106332544"/>
        <c:scaling>
          <c:orientation val="minMax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106337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29126882971449"/>
          <c:y val="0.19231009593714729"/>
          <c:w val="0.79870873117028551"/>
          <c:h val="0.775947467125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Non-PLA</c:v>
                </c:pt>
              </c:strCache>
            </c:strRef>
          </c:tx>
          <c:spPr>
            <a:solidFill>
              <a:srgbClr val="EE293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358720635687598E-3"/>
                  <c:y val="1.8134472472222087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/>
                      <a:t>99.45%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41455062837682"/>
                      <c:h val="0.131091572180763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D205-48CC-A9FC-729C68B96EFC}"/>
                </c:ext>
              </c:extLst>
            </c:dLbl>
            <c:dLbl>
              <c:idx val="2"/>
              <c:layout>
                <c:manualLayout>
                  <c:x val="1.7862402118957788E-3"/>
                  <c:y val="4.86959379380269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205-48CC-A9FC-729C68B96E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Number of contracts</c:v>
                </c:pt>
                <c:pt idx="2">
                  <c:v>Value of contracts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0.99</c:v>
                </c:pt>
                <c:pt idx="2" formatCode="0%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05-48CC-A9FC-729C68B96E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</c:v>
                </c:pt>
              </c:strCache>
            </c:strRef>
          </c:tx>
          <c:spPr>
            <a:solidFill>
              <a:srgbClr val="163A78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Number of contracts</c:v>
                </c:pt>
                <c:pt idx="2">
                  <c:v>Value of contracts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0.01</c:v>
                </c:pt>
                <c:pt idx="2" formatCode="0%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05-48CC-A9FC-729C68B96E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49"/>
        <c:axId val="1106337536"/>
        <c:axId val="1106332544"/>
      </c:barChart>
      <c:catAx>
        <c:axId val="1106337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06332544"/>
        <c:crosses val="autoZero"/>
        <c:auto val="1"/>
        <c:lblAlgn val="ctr"/>
        <c:lblOffset val="100"/>
        <c:noMultiLvlLbl val="0"/>
      </c:catAx>
      <c:valAx>
        <c:axId val="1106332544"/>
        <c:scaling>
          <c:orientation val="minMax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1106337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BDA0D-4959-477C-853C-27B40A0AC85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67C46-16B7-4269-A198-858095EF4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51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Source: FY2023 Prime United States NAICS 23 Contracts Greater Than or Equal to $25M, data from USASpending.gov (accessed 1/4/24) and cross-referenced with ABC Membership Database annual report (created 12/5/23).</a:t>
            </a:r>
          </a:p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 data filtered by ALL Contracts,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FY23 “Award Base Action Date Fiscal Year”, $25M or more,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 NAICS 23, performed in USA, GUAM and PR:</a:t>
            </a:r>
          </a:p>
          <a:p>
            <a:r>
              <a:rPr lang="en-US" dirty="0"/>
              <a:t>https://files.usaspending.gov/generated_downloads/PrimeAwardSummariesAndSubawards_2023-12-04_H19M49S49753665.zip</a:t>
            </a:r>
          </a:p>
          <a:p>
            <a:endParaRPr lang="en-US" dirty="0"/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data extracted from USASpending.gov and compared to the ABC membership database, from FY2009-FY2023 there were 3,374 prime federal NAIC 23-classified construction contracts exceeding $25 million worth a total of $267.5 billion performed in the U.S. and territories.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analysis found 1,563 out of 3,374 large-scale federal prime U.S. construction contracts were awarded to ABC members (46.3% of all contracts), totaling $132.5 billion in total value (49.5% of total value).    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3,352 (3,374-12 contracts worth $266.25B ($267.5B-$1.25B) were built without government-mandated PLAs.                                   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12 of these contracts (less than 1% of 3,374 contracts) worth $1.25 billion (less than 1% of total value of $267.5B) were built with government-mandated PLAs/PLA preferences.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 member prime general contractors are industry leaders and quality contractors. They have won close to the majority of large-scale federal construction contracts from FY2009-FY2023. This data does not include contracts performed by quality ABC member subcontractors or PLAs voluntarily entered into by general contractors or subcontractors.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8CA4-1167-45B2-A78E-E262C899D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70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Source: FY2023 Prime United States NAICS 23 Contracts Greater Than or Equal to $25M, data from USASpending.gov (accessed 1/4/24) and cross-referenced with ABC Membership Database annual report (created 12/5/23).</a:t>
            </a:r>
          </a:p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 data filtered by ALL Contracts,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FY23 “Award Base Action Date Fiscal Year”, $25M or more,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 NAICS 23, performed in USA, GUAM and PR:</a:t>
            </a:r>
          </a:p>
          <a:p>
            <a:r>
              <a:rPr lang="en-US" dirty="0"/>
              <a:t>https://files.usaspending.gov/generated_downloads/PrimeAwardSummariesAndSubawards_2023-12-04_H19M49S49753665.zip</a:t>
            </a:r>
          </a:p>
          <a:p>
            <a:endParaRPr lang="en-US" dirty="0"/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data extracted from USASpending.gov and compared to the ABC membership database, from FY2009-FY2023 there were 3,374 prime federal NAIC 23-classified construction contracts exceeding $25 million worth a total of $267.5 billion performed in the U.S. and territories.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analysis found 1,563 out of 3,374 large-scale federal prime U.S. construction contracts were awarded to ABC members (46.3% of all contracts), totaling $132.5 billion in total value (49.5% of total value).    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3,352 (3,374-12 contracts worth $266.25B ($267.5B-$1.25B) were built without government-mandated PLAs.                                   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12 of these contracts (less than 1% of 3,374 contracts) worth $1.25 billion (less than 1% of total value of $267.5B) were built with government-mandated PLAs/PLA preferences.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 member prime general contractors are industry leaders and quality contractors. They have won close to the majority of large-scale federal construction contracts from FY2009-FY2023. This data does not include contracts performed by quality ABC member subcontractors or PLAs voluntarily entered into by general contractors or subcontractors.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8CA4-1167-45B2-A78E-E262C899D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256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Source: FY2023 Prime United States NAICS 23 Contracts Greater Than or Equal to $35M, data from USASpending.gov (accessed 1/4/23) and cross-referenced with ABC Membership Database annual report (created 12/5/23).</a:t>
            </a:r>
          </a:p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 data filtered by ALL Contracts,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FY23 “Award Base Action Date Fiscal Year”, $35M or more,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 NAICS 23, performed in USA, GUAM and PR:</a:t>
            </a:r>
          </a:p>
          <a:p>
            <a:r>
              <a:rPr lang="en-US" dirty="0"/>
              <a:t>https://files.usaspending.gov/generated_downloads/PrimeAwardSummariesAndSubawards_2023-12-04_H19M49S49753665.zip</a:t>
            </a:r>
          </a:p>
          <a:p>
            <a:endParaRPr lang="en-US" dirty="0"/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data extracted from USASpending.gov and compared to the ABC membership database, from FY2009-FY2023 there were 2,221 prime federal NAIC 23-classified construction contracts exceeding $35 million worth a total of $233.5 billion performed in the U.S. and territories.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analysis found 1,115 out of 2,221 large-scale federal prime U.S. construction contracts were awarded to ABC members (50.2% of all contracts), totaling $119.22B in total value (51% of total value).    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2,209 (2,221-12) contracts worth $232.25B  ($233.5B-$1.25B) were built without government-mandated PLAs.                                   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12 of these contracts (less than 1% of 2,221 contracts) worth $1.25 billion (less than 1% of total value of $233.5B) were built with government-mandated PLAs/PLA preferences.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 member prime general contractors are industry leaders and quality contractors. They have won close to the majority of large-scale federal construction contracts from FY2009-FY2023. This data does not include contracts performed by quality ABC member subcontractors or PLAs voluntarily entered into by general contractors or subcontractors.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8CA4-1167-45B2-A78E-E262C899D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4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Source: FY2023 Prime United States NAICS 23 Contracts Greater Than or Equal to $35M, data from USASpending.gov (accessed 1/4/23) and cross-referenced with ABC Membership Database annual report (created 12/5/23).</a:t>
            </a:r>
          </a:p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 data filtered by ALL Contracts,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FY23 “Award Base Action Date Fiscal Year”, $35M or more,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 NAICS 23, performed in USA, GUAM and PR:</a:t>
            </a:r>
          </a:p>
          <a:p>
            <a:r>
              <a:rPr lang="en-US" dirty="0"/>
              <a:t>https://files.usaspending.gov/generated_downloads/PrimeAwardSummariesAndSubawards_2023-12-04_H19M49S49753665.zip</a:t>
            </a:r>
          </a:p>
          <a:p>
            <a:endParaRPr lang="en-US" dirty="0"/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data extracted from USASpending.gov and compared to the ABC membership database, from FY2009-FY2023 there were 2,221 prime federal NAIC 23-classified construction contracts exceeding $35 million worth a total of $233.5 billion performed in the U.S. and territories.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analysis found 1,115 out of 2,221 large-scale federal prime U.S. construction contracts were awarded to ABC members (50.2% of all contracts), totaling $119.22B in total value (51% of total value).    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2,209 (2,221-12) contracts worth $232.25B  ($233.5B-$1.25B) were built without government-mandated PLAs.                                   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12 of these contracts (less than 1% of 2,221 contracts) worth $1.25 billion (less than 1% of total value of $233.5B) were built with government-mandated PLAs/PLA preferences.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 member prime general contractors are industry leaders and quality contractors. They have won close to the majority of large-scale federal construction contracts from FY2009-FY2023. This data does not include contracts performed by quality ABC member subcontractors or PLAs voluntarily entered into by general contractors or subcontractors.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8CA4-1167-45B2-A78E-E262C899D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58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06ACBD-E79D-A645-860F-A8F8EB329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5135" y="902207"/>
            <a:ext cx="5660366" cy="3915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D1D104-594C-46CE-8957-C4F9FE3BF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26528"/>
            <a:ext cx="9144000" cy="910808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163A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64B53-874C-4423-86B9-AB9204F0D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9413"/>
            <a:ext cx="9144000" cy="1022719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rgbClr val="EF3C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13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575CCF6-A58B-2F4C-9294-CE5C88420D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68772-D30D-4195-8B64-23C057AC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8636"/>
            <a:ext cx="3932237" cy="14492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08C3E-2318-493B-BCD7-FAD9D64C9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579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269C5-10C3-489E-85D8-A62759889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2792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298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5207A18-9FFE-4C35-97B4-CCF5FE0A33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887" y="216724"/>
            <a:ext cx="1163061" cy="675364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BEA974-7ECD-4413-992E-7D765D0BBC07}"/>
              </a:ext>
            </a:extLst>
          </p:cNvPr>
          <p:cNvCxnSpPr>
            <a:cxnSpLocks/>
          </p:cNvCxnSpPr>
          <p:nvPr userDrawn="1"/>
        </p:nvCxnSpPr>
        <p:spPr>
          <a:xfrm>
            <a:off x="1427234" y="236983"/>
            <a:ext cx="728" cy="648232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4">
            <a:extLst>
              <a:ext uri="{FF2B5EF4-FFF2-40B4-BE49-F238E27FC236}">
                <a16:creationId xmlns:a16="http://schemas.microsoft.com/office/drawing/2014/main" id="{86E6A9B3-3C24-4385-96C3-2861F807D15A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2D0276EB-FCCD-4071-9CEB-8F5D0D77F5DC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</p:spTree>
    <p:extLst>
      <p:ext uri="{BB962C8B-B14F-4D97-AF65-F5344CB8AC3E}">
        <p14:creationId xmlns:p14="http://schemas.microsoft.com/office/powerpoint/2010/main" val="3348206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4">
            <a:extLst>
              <a:ext uri="{FF2B5EF4-FFF2-40B4-BE49-F238E27FC236}">
                <a16:creationId xmlns:a16="http://schemas.microsoft.com/office/drawing/2014/main" id="{CBBD9059-DF0C-4B86-AEF6-D21F6B30436F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10933468-FD01-4232-8357-F13BDD0DD0F3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280A96-54B8-47EA-9893-F3145DE1C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887" y="216724"/>
            <a:ext cx="1163061" cy="675364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F70448-81B1-4B68-B5C6-35AE8EC1957D}"/>
              </a:ext>
            </a:extLst>
          </p:cNvPr>
          <p:cNvCxnSpPr>
            <a:cxnSpLocks/>
          </p:cNvCxnSpPr>
          <p:nvPr userDrawn="1"/>
        </p:nvCxnSpPr>
        <p:spPr>
          <a:xfrm>
            <a:off x="1427234" y="236983"/>
            <a:ext cx="728" cy="648232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007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06D05A-8D29-4011-A443-43B11669E90E}"/>
              </a:ext>
            </a:extLst>
          </p:cNvPr>
          <p:cNvCxnSpPr>
            <a:cxnSpLocks/>
          </p:cNvCxnSpPr>
          <p:nvPr userDrawn="1"/>
        </p:nvCxnSpPr>
        <p:spPr>
          <a:xfrm>
            <a:off x="7015357" y="2686050"/>
            <a:ext cx="0" cy="1485900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4">
            <a:extLst>
              <a:ext uri="{FF2B5EF4-FFF2-40B4-BE49-F238E27FC236}">
                <a16:creationId xmlns:a16="http://schemas.microsoft.com/office/drawing/2014/main" id="{92775AC4-EE54-4500-9C9F-61D16ADA918D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ABEA1031-B0B6-4921-95CA-08C96D2FF1B7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0EA914-5850-4E1C-B3A9-CE51869BF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887" y="216724"/>
            <a:ext cx="1163061" cy="675364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216AAE-97C5-433C-B0D2-344C8F5E0A71}"/>
              </a:ext>
            </a:extLst>
          </p:cNvPr>
          <p:cNvCxnSpPr>
            <a:cxnSpLocks/>
          </p:cNvCxnSpPr>
          <p:nvPr userDrawn="1"/>
        </p:nvCxnSpPr>
        <p:spPr>
          <a:xfrm>
            <a:off x="1427234" y="236983"/>
            <a:ext cx="728" cy="648232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19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6AE5ABD-1C56-438B-BAC7-E68D53B32FEC}"/>
              </a:ext>
            </a:extLst>
          </p:cNvPr>
          <p:cNvGrpSpPr/>
          <p:nvPr userDrawn="1"/>
        </p:nvGrpSpPr>
        <p:grpSpPr>
          <a:xfrm>
            <a:off x="7870877" y="2542421"/>
            <a:ext cx="2955811" cy="1572379"/>
            <a:chOff x="11667613" y="3813631"/>
            <a:chExt cx="4433715" cy="23585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F2019C7-95E5-47C3-9890-8573E900D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070735" y="3813631"/>
              <a:ext cx="4030593" cy="2340477"/>
            </a:xfrm>
            <a:prstGeom prst="rect">
              <a:avLst/>
            </a:prstGeom>
            <a:effectLst/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C3F5A83-1BEB-4234-92C9-FC7C0E9EEA43}"/>
                </a:ext>
              </a:extLst>
            </p:cNvPr>
            <p:cNvCxnSpPr/>
            <p:nvPr/>
          </p:nvCxnSpPr>
          <p:spPr>
            <a:xfrm>
              <a:off x="11667613" y="3943350"/>
              <a:ext cx="0" cy="2228850"/>
            </a:xfrm>
            <a:prstGeom prst="line">
              <a:avLst/>
            </a:prstGeom>
            <a:ln>
              <a:solidFill>
                <a:srgbClr val="163A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24">
            <a:extLst>
              <a:ext uri="{FF2B5EF4-FFF2-40B4-BE49-F238E27FC236}">
                <a16:creationId xmlns:a16="http://schemas.microsoft.com/office/drawing/2014/main" id="{4CDE68F6-3B3D-45F9-8F8E-BE15CDAF76AE}"/>
              </a:ext>
            </a:extLst>
          </p:cNvPr>
          <p:cNvSpPr/>
          <p:nvPr userDrawn="1"/>
        </p:nvSpPr>
        <p:spPr>
          <a:xfrm>
            <a:off x="2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D0664326-C857-4F92-B5FC-FD8C78085036}"/>
              </a:ext>
            </a:extLst>
          </p:cNvPr>
          <p:cNvSpPr/>
          <p:nvPr userDrawn="1"/>
        </p:nvSpPr>
        <p:spPr>
          <a:xfrm>
            <a:off x="11857017" y="6338135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</p:spTree>
    <p:extLst>
      <p:ext uri="{BB962C8B-B14F-4D97-AF65-F5344CB8AC3E}">
        <p14:creationId xmlns:p14="http://schemas.microsoft.com/office/powerpoint/2010/main" val="968719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0C2C3D-FB9D-41ED-9A27-22C2230EB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3044" y="809175"/>
            <a:ext cx="5084324" cy="2952356"/>
          </a:xfrm>
          <a:prstGeom prst="rect">
            <a:avLst/>
          </a:prstGeom>
          <a:effectLst/>
        </p:spPr>
      </p:pic>
      <p:sp>
        <p:nvSpPr>
          <p:cNvPr id="8" name="Rectangle 24">
            <a:extLst>
              <a:ext uri="{FF2B5EF4-FFF2-40B4-BE49-F238E27FC236}">
                <a16:creationId xmlns:a16="http://schemas.microsoft.com/office/drawing/2014/main" id="{F853EFA6-BB70-4881-85D7-50F4DF461D02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467602FB-B272-45C3-9E51-71BC65698ED9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</p:spTree>
    <p:extLst>
      <p:ext uri="{BB962C8B-B14F-4D97-AF65-F5344CB8AC3E}">
        <p14:creationId xmlns:p14="http://schemas.microsoft.com/office/powerpoint/2010/main" val="383791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45F763-001F-0A4E-88B7-BE3E3B6FAE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A6B20-4B36-4C02-81EB-3C7E138A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5D32A-4EFD-417E-9146-1DC04302B17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750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45F763-001F-0A4E-88B7-BE3E3B6FAE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A6B20-4B36-4C02-81EB-3C7E138A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5D32A-4EFD-417E-9146-1DC04302B17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39073" y="1626691"/>
            <a:ext cx="5800667" cy="4351338"/>
          </a:xfrm>
        </p:spPr>
        <p:txBody>
          <a:bodyPr/>
          <a:lstStyle>
            <a:lvl1pPr>
              <a:defRPr sz="3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8056892-ACFC-B84F-BDDE-4094CFAB0A7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497192" y="1626692"/>
            <a:ext cx="3858196" cy="4351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62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13684-1218-4C94-A90B-057C0115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20" y="1845507"/>
            <a:ext cx="8156792" cy="101140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7F56B3-5EFC-1B4D-8C73-6034C31EED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1614" y="1886139"/>
            <a:ext cx="2069803" cy="143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4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90004F-AE5E-DA4B-A666-D52817080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C52314-77E7-46C5-B04C-619F1498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03F32-198C-4020-BE78-EB5CCB7B7D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3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BF026-AFDB-4806-82FE-7469CC5810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3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394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8C6DD4C-406C-8E49-8776-7D18FEB411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93863-465C-40E0-B882-899E276106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AF282-B944-40E9-A33E-70C10CE39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E85F-9B79-441D-AB13-3BC71A5369B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F4ED86-2A91-489F-9C7E-427ADBEA8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01479C2-23F6-4048-A02D-15FF3FA2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054" y="213066"/>
            <a:ext cx="9290746" cy="8437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12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1DB3C3-0111-9C42-B1C7-C989433D9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839AEB-8518-497F-887A-2033BF71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274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708965-E4A0-4544-BCD8-EE3B3105D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9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26A860-2253-CA4E-877D-BE6B9C46C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710" y="-13844"/>
            <a:ext cx="2069803" cy="143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C02B63-8DC8-4685-80E7-4D4F4476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8637"/>
            <a:ext cx="3932237" cy="1449286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190C7-9444-4D2E-A00C-237A00F69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57948"/>
            <a:ext cx="6172200" cy="4873625"/>
          </a:xfrm>
        </p:spPr>
        <p:txBody>
          <a:bodyPr/>
          <a:lstStyle>
            <a:lvl1pPr>
              <a:defRPr sz="3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57D21-99B7-47B1-B839-3145706E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2792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323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390EFA-A26E-4523-8EFA-71AC7C102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054" y="213066"/>
            <a:ext cx="9290746" cy="843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F6B7B-6F2F-4AB0-A611-1B28EF076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9073" y="162669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2E767A0F-839E-7046-9872-EAE8DC0BDF54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431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9B7541D7-91BB-EB45-B70A-128A47BE2B5B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F3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108882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rgbClr val="163A7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b="1" i="0" kern="1200">
          <a:solidFill>
            <a:srgbClr val="163A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7432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200" b="0" i="0" kern="1200">
          <a:solidFill>
            <a:srgbClr val="163A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163A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163A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163A7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itle 3">
            <a:extLst>
              <a:ext uri="{FF2B5EF4-FFF2-40B4-BE49-F238E27FC236}">
                <a16:creationId xmlns:a16="http://schemas.microsoft.com/office/drawing/2014/main" id="{00278489-C72C-40B2-8929-16396CCBE7D7}"/>
              </a:ext>
            </a:extLst>
          </p:cNvPr>
          <p:cNvSpPr txBox="1">
            <a:spLocks/>
          </p:cNvSpPr>
          <p:nvPr/>
        </p:nvSpPr>
        <p:spPr>
          <a:xfrm>
            <a:off x="1593425" y="267846"/>
            <a:ext cx="10676952" cy="618721"/>
          </a:xfrm>
          <a:prstGeom prst="rect">
            <a:avLst/>
          </a:prstGeom>
        </p:spPr>
        <p:txBody>
          <a:bodyPr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ABC MEMBERS WON A SIGNIFINCAT NUMBER OF LARGE-SCALE FEDERAL CONTRACTS &gt;$25M, FY2009-FY2023</a:t>
            </a:r>
          </a:p>
        </p:txBody>
      </p:sp>
      <p:graphicFrame>
        <p:nvGraphicFramePr>
          <p:cNvPr id="19" name="Content Placeholder 11">
            <a:extLst>
              <a:ext uri="{FF2B5EF4-FFF2-40B4-BE49-F238E27FC236}">
                <a16:creationId xmlns:a16="http://schemas.microsoft.com/office/drawing/2014/main" id="{32A0D989-6955-451C-A40C-01C9C69F22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843738"/>
              </p:ext>
            </p:extLst>
          </p:nvPr>
        </p:nvGraphicFramePr>
        <p:xfrm>
          <a:off x="742950" y="1233287"/>
          <a:ext cx="10912400" cy="4625379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C0504D">
                        <a:tint val="50000"/>
                        <a:satMod val="300000"/>
                      </a:srgbClr>
                    </a:gs>
                    <a:gs pos="35000">
                      <a:srgbClr val="C0504D">
                        <a:tint val="37000"/>
                        <a:satMod val="300000"/>
                      </a:srgbClr>
                    </a:gs>
                    <a:gs pos="100000">
                      <a:srgbClr val="C0504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18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7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Contracts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# of Contracts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$ billions)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Total Value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1,563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46.3%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$132.499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49.53%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Non-ABC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53.7%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$134.993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50.47%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3,374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$267.493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44FCE3F3-B0E8-4DED-AF9D-FF914B32FC67}"/>
              </a:ext>
            </a:extLst>
          </p:cNvPr>
          <p:cNvSpPr/>
          <p:nvPr/>
        </p:nvSpPr>
        <p:spPr>
          <a:xfrm>
            <a:off x="280220" y="6205386"/>
            <a:ext cx="7011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USASpending.gov (accessed 1/4/24) cross-referenced with ABC membership as of 12/5/23.</a:t>
            </a:r>
          </a:p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0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itle 3">
            <a:extLst>
              <a:ext uri="{FF2B5EF4-FFF2-40B4-BE49-F238E27FC236}">
                <a16:creationId xmlns:a16="http://schemas.microsoft.com/office/drawing/2014/main" id="{00278489-C72C-40B2-8929-16396CCBE7D7}"/>
              </a:ext>
            </a:extLst>
          </p:cNvPr>
          <p:cNvSpPr txBox="1">
            <a:spLocks/>
          </p:cNvSpPr>
          <p:nvPr/>
        </p:nvSpPr>
        <p:spPr>
          <a:xfrm>
            <a:off x="1654384" y="369045"/>
            <a:ext cx="10537616" cy="618721"/>
          </a:xfrm>
          <a:prstGeom prst="rect">
            <a:avLst/>
          </a:prstGeom>
        </p:spPr>
        <p:txBody>
          <a:bodyPr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PLA MANDATES ON FEDERAL CONTRACTS, FY09-FY23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40931211-7ECA-48F8-B048-04E7B3C0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56" y="1959793"/>
            <a:ext cx="7392492" cy="3416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Wingdings" panose="05000000000000000000" pitchFamily="2" charset="2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PLA 	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E293C"/>
                </a:solidFill>
                <a:effectLst/>
                <a:uLnTx/>
                <a:uFillTx/>
                <a:latin typeface="Wingdings" panose="05000000000000000000" pitchFamily="2" charset="2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Non-PLA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1EE8D2-CC87-4691-97D6-1C59AF7E953A}"/>
              </a:ext>
            </a:extLst>
          </p:cNvPr>
          <p:cNvGrpSpPr/>
          <p:nvPr/>
        </p:nvGrpSpPr>
        <p:grpSpPr>
          <a:xfrm>
            <a:off x="471949" y="1729494"/>
            <a:ext cx="7109906" cy="3855778"/>
            <a:chOff x="715726" y="2757100"/>
            <a:chExt cx="10742849" cy="3482414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A47E1620-BC2C-4105-AC97-D0F5834739D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39629264"/>
                </p:ext>
              </p:extLst>
            </p:nvPr>
          </p:nvGraphicFramePr>
          <p:xfrm>
            <a:off x="715726" y="2757100"/>
            <a:ext cx="10742849" cy="34824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D842F8A-F3EB-4DA1-AB1C-DDBB02DEB5A3}"/>
                </a:ext>
              </a:extLst>
            </p:cNvPr>
            <p:cNvSpPr/>
            <p:nvPr/>
          </p:nvSpPr>
          <p:spPr>
            <a:xfrm>
              <a:off x="3219857" y="3445120"/>
              <a:ext cx="1364120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$1.26 B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D7DE1EB-21A0-4C51-8836-5C361231FD8D}"/>
                </a:ext>
              </a:extLst>
            </p:cNvPr>
            <p:cNvSpPr/>
            <p:nvPr/>
          </p:nvSpPr>
          <p:spPr>
            <a:xfrm>
              <a:off x="8447117" y="3878689"/>
              <a:ext cx="1708057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$266.25 B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B55928-FBA4-4AD9-87B2-AA31FF6794F6}"/>
                </a:ext>
              </a:extLst>
            </p:cNvPr>
            <p:cNvSpPr/>
            <p:nvPr/>
          </p:nvSpPr>
          <p:spPr>
            <a:xfrm>
              <a:off x="2939877" y="5228152"/>
              <a:ext cx="559958" cy="2849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F824C1-67BD-4060-88F2-91B5F33CF5EE}"/>
                </a:ext>
              </a:extLst>
            </p:cNvPr>
            <p:cNvSpPr/>
            <p:nvPr/>
          </p:nvSpPr>
          <p:spPr>
            <a:xfrm>
              <a:off x="8586454" y="5655591"/>
              <a:ext cx="1054093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,352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980064" y="1218338"/>
            <a:ext cx="3675286" cy="4877661"/>
          </a:xfrm>
          <a:prstGeom prst="rect">
            <a:avLst/>
          </a:prstGeom>
          <a:solidFill>
            <a:srgbClr val="FCD4D8"/>
          </a:solidFill>
          <a:ln w="19050">
            <a:solidFill>
              <a:srgbClr val="FCD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40931211-7ECA-48F8-B048-04E7B3C0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7598" y="1375915"/>
            <a:ext cx="3530096" cy="4541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Non-GMPLA contracts far outnumber GMPLA contracts by value (99.5%) and number of contracts (99.3%) on $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267.58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 of federal projects greater than $25M.</a:t>
            </a:r>
          </a:p>
          <a:p>
            <a:pPr marL="342900" marR="0" lvl="0" indent="-34290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There have been no federal GMPLAs during the Trump and Biden administrations.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8725" y="1218339"/>
            <a:ext cx="7429934" cy="4467619"/>
          </a:xfrm>
          <a:prstGeom prst="rect">
            <a:avLst/>
          </a:prstGeom>
          <a:noFill/>
          <a:ln w="19050">
            <a:solidFill>
              <a:srgbClr val="EE293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996EFB-A726-4891-8467-A2FC07BFC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23" y="1270957"/>
            <a:ext cx="745333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Total value of PLA mandate/preference contracts greater than $25M, FY2009-FY2023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FCE3F3-B0E8-4DED-AF9D-FF914B32FC67}"/>
              </a:ext>
            </a:extLst>
          </p:cNvPr>
          <p:cNvSpPr/>
          <p:nvPr/>
        </p:nvSpPr>
        <p:spPr>
          <a:xfrm>
            <a:off x="280221" y="5870106"/>
            <a:ext cx="7011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USASpending.gov (accessed 1/4/24) cross-referenced with known list of federal government-mandated PLAs</a:t>
            </a:r>
          </a:p>
        </p:txBody>
      </p:sp>
    </p:spTree>
    <p:extLst>
      <p:ext uri="{BB962C8B-B14F-4D97-AF65-F5344CB8AC3E}">
        <p14:creationId xmlns:p14="http://schemas.microsoft.com/office/powerpoint/2010/main" val="34721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itle 3">
            <a:extLst>
              <a:ext uri="{FF2B5EF4-FFF2-40B4-BE49-F238E27FC236}">
                <a16:creationId xmlns:a16="http://schemas.microsoft.com/office/drawing/2014/main" id="{00278489-C72C-40B2-8929-16396CCBE7D7}"/>
              </a:ext>
            </a:extLst>
          </p:cNvPr>
          <p:cNvSpPr txBox="1">
            <a:spLocks/>
          </p:cNvSpPr>
          <p:nvPr/>
        </p:nvSpPr>
        <p:spPr>
          <a:xfrm>
            <a:off x="1593425" y="267846"/>
            <a:ext cx="10676952" cy="618721"/>
          </a:xfrm>
          <a:prstGeom prst="rect">
            <a:avLst/>
          </a:prstGeom>
        </p:spPr>
        <p:txBody>
          <a:bodyPr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ABC MEMBERS WON THE MAJORITY OF LARGE-SCALE FEDERAL CONTRACTS &gt;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$35M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FY2009-FY2023</a:t>
            </a:r>
          </a:p>
        </p:txBody>
      </p:sp>
      <p:graphicFrame>
        <p:nvGraphicFramePr>
          <p:cNvPr id="19" name="Content Placeholder 11">
            <a:extLst>
              <a:ext uri="{FF2B5EF4-FFF2-40B4-BE49-F238E27FC236}">
                <a16:creationId xmlns:a16="http://schemas.microsoft.com/office/drawing/2014/main" id="{32A0D989-6955-451C-A40C-01C9C69F22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481785"/>
              </p:ext>
            </p:extLst>
          </p:nvPr>
        </p:nvGraphicFramePr>
        <p:xfrm>
          <a:off x="742950" y="1233287"/>
          <a:ext cx="10912400" cy="4625379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C0504D">
                        <a:tint val="50000"/>
                        <a:satMod val="300000"/>
                      </a:srgbClr>
                    </a:gs>
                    <a:gs pos="35000">
                      <a:srgbClr val="C0504D">
                        <a:tint val="37000"/>
                        <a:satMod val="300000"/>
                      </a:srgbClr>
                    </a:gs>
                    <a:gs pos="100000">
                      <a:srgbClr val="C0504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18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97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Contracts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# of Contracts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$ billions)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of Total Value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3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1,115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50.2%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$119.22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Non-ABC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49.8%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$114.3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2,221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$233.5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44FCE3F3-B0E8-4DED-AF9D-FF914B32FC67}"/>
              </a:ext>
            </a:extLst>
          </p:cNvPr>
          <p:cNvSpPr/>
          <p:nvPr/>
        </p:nvSpPr>
        <p:spPr>
          <a:xfrm>
            <a:off x="280220" y="6205386"/>
            <a:ext cx="7011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USASpending.gov (accessed 1/4/24) cross-referenced with ABC membership as of 12/5/23.</a:t>
            </a:r>
          </a:p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47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itle 3">
            <a:extLst>
              <a:ext uri="{FF2B5EF4-FFF2-40B4-BE49-F238E27FC236}">
                <a16:creationId xmlns:a16="http://schemas.microsoft.com/office/drawing/2014/main" id="{00278489-C72C-40B2-8929-16396CCBE7D7}"/>
              </a:ext>
            </a:extLst>
          </p:cNvPr>
          <p:cNvSpPr txBox="1">
            <a:spLocks/>
          </p:cNvSpPr>
          <p:nvPr/>
        </p:nvSpPr>
        <p:spPr>
          <a:xfrm>
            <a:off x="1654383" y="369045"/>
            <a:ext cx="10451891" cy="618721"/>
          </a:xfrm>
          <a:prstGeom prst="rect">
            <a:avLst/>
          </a:prstGeom>
        </p:spPr>
        <p:txBody>
          <a:bodyPr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PLA MANDATES ON FEDERAL CONTRACTS, FY09-FY23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40931211-7ECA-48F8-B048-04E7B3C0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56" y="1959793"/>
            <a:ext cx="7392492" cy="3416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Wingdings" panose="05000000000000000000" pitchFamily="2" charset="2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PLA 	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E293C"/>
                </a:solidFill>
                <a:effectLst/>
                <a:uLnTx/>
                <a:uFillTx/>
                <a:latin typeface="Wingdings" panose="05000000000000000000" pitchFamily="2" charset="2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Non-PLA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1EE8D2-CC87-4691-97D6-1C59AF7E953A}"/>
              </a:ext>
            </a:extLst>
          </p:cNvPr>
          <p:cNvGrpSpPr/>
          <p:nvPr/>
        </p:nvGrpSpPr>
        <p:grpSpPr>
          <a:xfrm>
            <a:off x="471949" y="1729494"/>
            <a:ext cx="7109906" cy="3855778"/>
            <a:chOff x="715726" y="2757100"/>
            <a:chExt cx="10742849" cy="3482414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A47E1620-BC2C-4105-AC97-D0F5834739D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98093827"/>
                </p:ext>
              </p:extLst>
            </p:nvPr>
          </p:nvGraphicFramePr>
          <p:xfrm>
            <a:off x="715726" y="2757100"/>
            <a:ext cx="10742849" cy="34824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D842F8A-F3EB-4DA1-AB1C-DDBB02DEB5A3}"/>
                </a:ext>
              </a:extLst>
            </p:cNvPr>
            <p:cNvSpPr/>
            <p:nvPr/>
          </p:nvSpPr>
          <p:spPr>
            <a:xfrm>
              <a:off x="3219857" y="3445120"/>
              <a:ext cx="1364120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$1.26 B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D7DE1EB-21A0-4C51-8836-5C361231FD8D}"/>
                </a:ext>
              </a:extLst>
            </p:cNvPr>
            <p:cNvSpPr/>
            <p:nvPr/>
          </p:nvSpPr>
          <p:spPr>
            <a:xfrm>
              <a:off x="8447117" y="3878689"/>
              <a:ext cx="1708057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$232.25 B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B55928-FBA4-4AD9-87B2-AA31FF6794F6}"/>
                </a:ext>
              </a:extLst>
            </p:cNvPr>
            <p:cNvSpPr/>
            <p:nvPr/>
          </p:nvSpPr>
          <p:spPr>
            <a:xfrm>
              <a:off x="2939877" y="5228152"/>
              <a:ext cx="559958" cy="2849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F824C1-67BD-4060-88F2-91B5F33CF5EE}"/>
                </a:ext>
              </a:extLst>
            </p:cNvPr>
            <p:cNvSpPr/>
            <p:nvPr/>
          </p:nvSpPr>
          <p:spPr>
            <a:xfrm>
              <a:off x="8586454" y="5655591"/>
              <a:ext cx="1054093" cy="3057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2,209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980064" y="1218338"/>
            <a:ext cx="3675286" cy="4877661"/>
          </a:xfrm>
          <a:prstGeom prst="rect">
            <a:avLst/>
          </a:prstGeom>
          <a:solidFill>
            <a:srgbClr val="FCD4D8"/>
          </a:solidFill>
          <a:ln w="19050">
            <a:solidFill>
              <a:srgbClr val="FCD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40931211-7ECA-48F8-B048-04E7B3C0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7598" y="1375915"/>
            <a:ext cx="3530096" cy="4541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Non-GMPLA contracts far outnumber GMPLA contracts by value (99.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%) and number of contracts (99.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%) on $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233.5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 of federal projects greater than $35M.</a:t>
            </a:r>
          </a:p>
          <a:p>
            <a:pPr marL="342900" marR="0" lvl="0" indent="-342900" algn="l" defTabSz="81121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There have been no federal GMPLAs during the Trump and Biden administrations.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8725" y="1218339"/>
            <a:ext cx="7429934" cy="4467619"/>
          </a:xfrm>
          <a:prstGeom prst="rect">
            <a:avLst/>
          </a:prstGeom>
          <a:noFill/>
          <a:ln w="19050">
            <a:solidFill>
              <a:srgbClr val="EE293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996EFB-A726-4891-8467-A2FC07BFC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23" y="1270957"/>
            <a:ext cx="745333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8112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1pPr>
            <a:lvl2pPr marL="742950" indent="-28575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2pPr>
            <a:lvl3pPr marL="11430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3pPr>
            <a:lvl4pPr marL="16002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4pPr>
            <a:lvl5pPr marL="2057400" indent="-228600" defTabSz="811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5pPr>
            <a:lvl6pPr marL="25146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6pPr>
            <a:lvl7pPr marL="29718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7pPr>
            <a:lvl8pPr marL="34290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8pPr>
            <a:lvl9pPr marL="3886200" indent="-228600" defTabSz="8112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Total value of PLA mandate/preference contracts greater than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$35M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FY2009-FY2023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FCE3F3-B0E8-4DED-AF9D-FF914B32FC67}"/>
              </a:ext>
            </a:extLst>
          </p:cNvPr>
          <p:cNvSpPr/>
          <p:nvPr/>
        </p:nvSpPr>
        <p:spPr>
          <a:xfrm>
            <a:off x="280221" y="5870106"/>
            <a:ext cx="7011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1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USASpending.gov (accessed 1/4/24) cross-referenced with known list of federal government-mandated PLAs</a:t>
            </a:r>
          </a:p>
        </p:txBody>
      </p:sp>
    </p:spTree>
    <p:extLst>
      <p:ext uri="{BB962C8B-B14F-4D97-AF65-F5344CB8AC3E}">
        <p14:creationId xmlns:p14="http://schemas.microsoft.com/office/powerpoint/2010/main" val="36150121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14383</TotalTime>
  <Words>1509</Words>
  <Application>Microsoft Office PowerPoint</Application>
  <PresentationFormat>Widescreen</PresentationFormat>
  <Paragraphs>132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Brubeck</dc:creator>
  <cp:lastModifiedBy>Ben Brubeck</cp:lastModifiedBy>
  <cp:revision>2</cp:revision>
  <dcterms:created xsi:type="dcterms:W3CDTF">2024-01-09T20:38:59Z</dcterms:created>
  <dcterms:modified xsi:type="dcterms:W3CDTF">2024-01-31T15:19:10Z</dcterms:modified>
</cp:coreProperties>
</file>