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321" r:id="rId2"/>
    <p:sldId id="323" r:id="rId3"/>
    <p:sldId id="322" r:id="rId4"/>
    <p:sldId id="324" r:id="rId5"/>
    <p:sldId id="32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C17954-E1B7-41A9-9A94-EB60C1FDBA9E}" v="1" dt="2024-02-02T19:18:36.533"/>
    <p1510:client id="{E50CB3C5-D02A-4513-9728-CC6C779BBFD2}" v="5" dt="2024-02-02T18:39:59.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785" autoAdjust="0"/>
  </p:normalViewPr>
  <p:slideViewPr>
    <p:cSldViewPr snapToGrid="0">
      <p:cViewPr varScale="1">
        <p:scale>
          <a:sx n="111" d="100"/>
          <a:sy n="111" d="100"/>
        </p:scale>
        <p:origin x="22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Brubeck" userId="719f5098-8d88-4508-bb88-f636ea7541e1" providerId="ADAL" clId="{C4C17954-E1B7-41A9-9A94-EB60C1FDBA9E}"/>
    <pc:docChg chg="undo redo custSel addSld modSld sldOrd">
      <pc:chgData name="Ben Brubeck" userId="719f5098-8d88-4508-bb88-f636ea7541e1" providerId="ADAL" clId="{C4C17954-E1B7-41A9-9A94-EB60C1FDBA9E}" dt="2024-02-02T19:21:54.599" v="399" actId="20577"/>
      <pc:docMkLst>
        <pc:docMk/>
      </pc:docMkLst>
      <pc:sldChg chg="modNotesTx">
        <pc:chgData name="Ben Brubeck" userId="719f5098-8d88-4508-bb88-f636ea7541e1" providerId="ADAL" clId="{C4C17954-E1B7-41A9-9A94-EB60C1FDBA9E}" dt="2024-02-02T19:17:43.688" v="339" actId="6549"/>
        <pc:sldMkLst>
          <pc:docMk/>
          <pc:sldMk cId="3290478170" sldId="322"/>
        </pc:sldMkLst>
      </pc:sldChg>
      <pc:sldChg chg="modNotesTx">
        <pc:chgData name="Ben Brubeck" userId="719f5098-8d88-4508-bb88-f636ea7541e1" providerId="ADAL" clId="{C4C17954-E1B7-41A9-9A94-EB60C1FDBA9E}" dt="2024-02-02T19:17:56.520" v="347" actId="20577"/>
        <pc:sldMkLst>
          <pc:docMk/>
          <pc:sldMk cId="3615012162" sldId="324"/>
        </pc:sldMkLst>
      </pc:sldChg>
      <pc:sldChg chg="addSp modSp add mod ord modNotesTx">
        <pc:chgData name="Ben Brubeck" userId="719f5098-8d88-4508-bb88-f636ea7541e1" providerId="ADAL" clId="{C4C17954-E1B7-41A9-9A94-EB60C1FDBA9E}" dt="2024-02-02T19:21:54.599" v="399" actId="20577"/>
        <pc:sldMkLst>
          <pc:docMk/>
          <pc:sldMk cId="4279437950" sldId="325"/>
        </pc:sldMkLst>
        <pc:spChg chg="add mod">
          <ac:chgData name="Ben Brubeck" userId="719f5098-8d88-4508-bb88-f636ea7541e1" providerId="ADAL" clId="{C4C17954-E1B7-41A9-9A94-EB60C1FDBA9E}" dt="2024-02-02T19:20:54.017" v="394" actId="1076"/>
          <ac:spMkLst>
            <pc:docMk/>
            <pc:sldMk cId="4279437950" sldId="325"/>
            <ac:spMk id="2" creationId="{266AB647-84C4-8589-DB3E-B428B5517D52}"/>
          </ac:spMkLst>
        </pc:spChg>
        <pc:spChg chg="mod">
          <ac:chgData name="Ben Brubeck" userId="719f5098-8d88-4508-bb88-f636ea7541e1" providerId="ADAL" clId="{C4C17954-E1B7-41A9-9A94-EB60C1FDBA9E}" dt="2024-02-02T19:21:02.877" v="396" actId="1076"/>
          <ac:spMkLst>
            <pc:docMk/>
            <pc:sldMk cId="4279437950" sldId="325"/>
            <ac:spMk id="20" creationId="{44FCE3F3-B0E8-4DED-AF9D-FF914B32FC67}"/>
          </ac:spMkLst>
        </pc:spChg>
        <pc:spChg chg="mod">
          <ac:chgData name="Ben Brubeck" userId="719f5098-8d88-4508-bb88-f636ea7541e1" providerId="ADAL" clId="{C4C17954-E1B7-41A9-9A94-EB60C1FDBA9E}" dt="2024-02-02T19:03:21.652" v="10" actId="20577"/>
          <ac:spMkLst>
            <pc:docMk/>
            <pc:sldMk cId="4279437950" sldId="325"/>
            <ac:spMk id="283" creationId="{00278489-C72C-40B2-8929-16396CCBE7D7}"/>
          </ac:spMkLst>
        </pc:spChg>
        <pc:graphicFrameChg chg="modGraphic">
          <ac:chgData name="Ben Brubeck" userId="719f5098-8d88-4508-bb88-f636ea7541e1" providerId="ADAL" clId="{C4C17954-E1B7-41A9-9A94-EB60C1FDBA9E}" dt="2024-02-02T19:21:54.599" v="399" actId="20577"/>
          <ac:graphicFrameMkLst>
            <pc:docMk/>
            <pc:sldMk cId="4279437950" sldId="325"/>
            <ac:graphicFrameMk id="19" creationId="{32A0D989-6955-451C-A40C-01C9C69F222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29126882971449"/>
          <c:y val="0.19231009593714729"/>
          <c:w val="0.79870873117028551"/>
          <c:h val="0.77594746712547491"/>
        </c:manualLayout>
      </c:layout>
      <c:barChart>
        <c:barDir val="bar"/>
        <c:grouping val="clustered"/>
        <c:varyColors val="0"/>
        <c:ser>
          <c:idx val="0"/>
          <c:order val="0"/>
          <c:tx>
            <c:strRef>
              <c:f>Sheet1!$B$1</c:f>
              <c:strCache>
                <c:ptCount val="1"/>
                <c:pt idx="0">
                  <c:v>Non-PLA</c:v>
                </c:pt>
              </c:strCache>
            </c:strRef>
          </c:tx>
          <c:spPr>
            <a:solidFill>
              <a:srgbClr val="EE293C"/>
            </a:solidFill>
            <a:ln>
              <a:noFill/>
            </a:ln>
            <a:effectLst/>
          </c:spPr>
          <c:invertIfNegative val="0"/>
          <c:dLbls>
            <c:dLbl>
              <c:idx val="0"/>
              <c:layout>
                <c:manualLayout>
                  <c:x val="5.358720635687598E-3"/>
                  <c:y val="1.8134472472222087E-2"/>
                </c:manualLayout>
              </c:layout>
              <c:tx>
                <c:rich>
                  <a:bodyPr rot="0" spcFirstLastPara="1" vertOverflow="ellipsis" vert="horz" wrap="square" anchor="ctr" anchorCtr="0"/>
                  <a:lstStyle/>
                  <a:p>
                    <a:pPr algn="l">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99.3%</a:t>
                    </a:r>
                  </a:p>
                </c:rich>
              </c:tx>
              <c:spPr>
                <a:noFill/>
                <a:ln>
                  <a:noFill/>
                </a:ln>
                <a:effectLst/>
              </c:spPr>
              <c:txPr>
                <a:bodyPr rot="0" spcFirstLastPara="1" vertOverflow="ellipsis" vert="horz" wrap="square" anchor="ctr" anchorCtr="0"/>
                <a:lstStyle/>
                <a:p>
                  <a:pPr algn="l">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441455062837682"/>
                      <c:h val="0.1310915721807635"/>
                    </c:manualLayout>
                  </c15:layout>
                  <c15:showDataLabelsRange val="0"/>
                </c:ext>
                <c:ext xmlns:c16="http://schemas.microsoft.com/office/drawing/2014/chart" uri="{C3380CC4-5D6E-409C-BE32-E72D297353CC}">
                  <c16:uniqueId val="{00000000-D205-48CC-A9FC-729C68B96EFC}"/>
                </c:ext>
              </c:extLst>
            </c:dLbl>
            <c:dLbl>
              <c:idx val="2"/>
              <c:layout>
                <c:manualLayout>
                  <c:x val="1.7862402118957788E-3"/>
                  <c:y val="4.8695937938026936E-2"/>
                </c:manualLayout>
              </c:layout>
              <c:tx>
                <c:rich>
                  <a:bodyPr/>
                  <a:lstStyle/>
                  <a:p>
                    <a:r>
                      <a:rPr lang="en-US" dirty="0"/>
                      <a:t>99.6%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205-48CC-A9FC-729C68B96EF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Number of contracts</c:v>
                </c:pt>
                <c:pt idx="2">
                  <c:v>Value of contracts</c:v>
                </c:pt>
              </c:strCache>
            </c:strRef>
          </c:cat>
          <c:val>
            <c:numRef>
              <c:f>Sheet1!$B$2:$B$4</c:f>
              <c:numCache>
                <c:formatCode>General</c:formatCode>
                <c:ptCount val="3"/>
                <c:pt idx="0" formatCode="0%">
                  <c:v>0.99</c:v>
                </c:pt>
                <c:pt idx="2" formatCode="0%">
                  <c:v>0.98</c:v>
                </c:pt>
              </c:numCache>
            </c:numRef>
          </c:val>
          <c:extLst>
            <c:ext xmlns:c16="http://schemas.microsoft.com/office/drawing/2014/chart" uri="{C3380CC4-5D6E-409C-BE32-E72D297353CC}">
              <c16:uniqueId val="{00000002-D205-48CC-A9FC-729C68B96EFC}"/>
            </c:ext>
          </c:extLst>
        </c:ser>
        <c:ser>
          <c:idx val="1"/>
          <c:order val="1"/>
          <c:tx>
            <c:strRef>
              <c:f>Sheet1!$C$1</c:f>
              <c:strCache>
                <c:ptCount val="1"/>
                <c:pt idx="0">
                  <c:v>PLA</c:v>
                </c:pt>
              </c:strCache>
            </c:strRef>
          </c:tx>
          <c:spPr>
            <a:solidFill>
              <a:srgbClr val="163A78"/>
            </a:solidFill>
            <a:ln>
              <a:noFill/>
            </a:ln>
            <a:effectLst/>
          </c:spPr>
          <c:invertIfNegative val="0"/>
          <c:dLbls>
            <c:delete val="1"/>
          </c:dLbls>
          <c:cat>
            <c:strRef>
              <c:f>Sheet1!$A$2:$A$4</c:f>
              <c:strCache>
                <c:ptCount val="3"/>
                <c:pt idx="0">
                  <c:v>Number of contracts</c:v>
                </c:pt>
                <c:pt idx="2">
                  <c:v>Value of contracts</c:v>
                </c:pt>
              </c:strCache>
            </c:strRef>
          </c:cat>
          <c:val>
            <c:numRef>
              <c:f>Sheet1!$C$2:$C$4</c:f>
              <c:numCache>
                <c:formatCode>General</c:formatCode>
                <c:ptCount val="3"/>
                <c:pt idx="0" formatCode="0%">
                  <c:v>0.01</c:v>
                </c:pt>
                <c:pt idx="2" formatCode="0%">
                  <c:v>0.02</c:v>
                </c:pt>
              </c:numCache>
            </c:numRef>
          </c:val>
          <c:extLst>
            <c:ext xmlns:c16="http://schemas.microsoft.com/office/drawing/2014/chart" uri="{C3380CC4-5D6E-409C-BE32-E72D297353CC}">
              <c16:uniqueId val="{00000003-D205-48CC-A9FC-729C68B96EFC}"/>
            </c:ext>
          </c:extLst>
        </c:ser>
        <c:dLbls>
          <c:showLegendKey val="0"/>
          <c:showVal val="1"/>
          <c:showCatName val="0"/>
          <c:showSerName val="0"/>
          <c:showPercent val="0"/>
          <c:showBubbleSize val="0"/>
        </c:dLbls>
        <c:gapWidth val="0"/>
        <c:overlap val="-49"/>
        <c:axId val="1106337536"/>
        <c:axId val="1106332544"/>
      </c:barChart>
      <c:catAx>
        <c:axId val="110633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06332544"/>
        <c:crosses val="autoZero"/>
        <c:auto val="1"/>
        <c:lblAlgn val="ctr"/>
        <c:lblOffset val="100"/>
        <c:noMultiLvlLbl val="0"/>
      </c:catAx>
      <c:valAx>
        <c:axId val="1106332544"/>
        <c:scaling>
          <c:orientation val="minMax"/>
          <c:min val="0"/>
        </c:scaling>
        <c:delete val="1"/>
        <c:axPos val="b"/>
        <c:numFmt formatCode="0%" sourceLinked="1"/>
        <c:majorTickMark val="none"/>
        <c:minorTickMark val="none"/>
        <c:tickLblPos val="nextTo"/>
        <c:crossAx val="1106337536"/>
        <c:crosses val="autoZero"/>
        <c:crossBetween val="between"/>
      </c:valAx>
      <c:spPr>
        <a:noFill/>
        <a:ln>
          <a:noFill/>
        </a:ln>
        <a:effectLst/>
      </c:spPr>
    </c:plotArea>
    <c:plotVisOnly val="1"/>
    <c:dispBlanksAs val="gap"/>
    <c:showDLblsOverMax val="0"/>
  </c:chart>
  <c:spPr>
    <a:noFill/>
    <a:ln>
      <a:noFill/>
    </a:ln>
    <a:effectLst/>
  </c:spPr>
  <c:txPr>
    <a:bodyPr/>
    <a:lstStyle/>
    <a:p>
      <a:pPr>
        <a:defRPr sz="20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29126882971449"/>
          <c:y val="0.19231009593714729"/>
          <c:w val="0.79870873117028551"/>
          <c:h val="0.77594746712547491"/>
        </c:manualLayout>
      </c:layout>
      <c:barChart>
        <c:barDir val="bar"/>
        <c:grouping val="clustered"/>
        <c:varyColors val="0"/>
        <c:ser>
          <c:idx val="0"/>
          <c:order val="0"/>
          <c:tx>
            <c:strRef>
              <c:f>Sheet1!$B$1</c:f>
              <c:strCache>
                <c:ptCount val="1"/>
                <c:pt idx="0">
                  <c:v>Non-PLA</c:v>
                </c:pt>
              </c:strCache>
            </c:strRef>
          </c:tx>
          <c:spPr>
            <a:solidFill>
              <a:srgbClr val="EE293C"/>
            </a:solidFill>
            <a:ln>
              <a:noFill/>
            </a:ln>
            <a:effectLst/>
          </c:spPr>
          <c:invertIfNegative val="0"/>
          <c:dLbls>
            <c:dLbl>
              <c:idx val="0"/>
              <c:layout>
                <c:manualLayout>
                  <c:x val="5.358720635687598E-3"/>
                  <c:y val="1.8134472472222087E-2"/>
                </c:manualLayout>
              </c:layout>
              <c:tx>
                <c:rich>
                  <a:bodyPr rot="0" spcFirstLastPara="1" vertOverflow="ellipsis" vert="horz" wrap="square" anchor="ctr" anchorCtr="0"/>
                  <a:lstStyle/>
                  <a:p>
                    <a:pPr algn="l">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99.4%</a:t>
                    </a:r>
                  </a:p>
                </c:rich>
              </c:tx>
              <c:spPr>
                <a:noFill/>
                <a:ln>
                  <a:noFill/>
                </a:ln>
                <a:effectLst/>
              </c:spPr>
              <c:txPr>
                <a:bodyPr rot="0" spcFirstLastPara="1" vertOverflow="ellipsis" vert="horz" wrap="square" anchor="ctr" anchorCtr="0"/>
                <a:lstStyle/>
                <a:p>
                  <a:pPr algn="l">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441455062837682"/>
                      <c:h val="0.1310915721807635"/>
                    </c:manualLayout>
                  </c15:layout>
                  <c15:showDataLabelsRange val="0"/>
                </c:ext>
                <c:ext xmlns:c16="http://schemas.microsoft.com/office/drawing/2014/chart" uri="{C3380CC4-5D6E-409C-BE32-E72D297353CC}">
                  <c16:uniqueId val="{00000000-D205-48CC-A9FC-729C68B96EFC}"/>
                </c:ext>
              </c:extLst>
            </c:dLbl>
            <c:dLbl>
              <c:idx val="2"/>
              <c:layout>
                <c:manualLayout>
                  <c:x val="1.7862402118957788E-3"/>
                  <c:y val="4.8695937938026936E-2"/>
                </c:manualLayout>
              </c:layout>
              <c:tx>
                <c:rich>
                  <a:bodyPr/>
                  <a:lstStyle/>
                  <a:p>
                    <a:r>
                      <a:rPr lang="en-US" dirty="0"/>
                      <a:t>99.4%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205-48CC-A9FC-729C68B96EF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Number of contracts</c:v>
                </c:pt>
                <c:pt idx="2">
                  <c:v>Value of contracts</c:v>
                </c:pt>
              </c:strCache>
            </c:strRef>
          </c:cat>
          <c:val>
            <c:numRef>
              <c:f>Sheet1!$B$2:$B$4</c:f>
              <c:numCache>
                <c:formatCode>General</c:formatCode>
                <c:ptCount val="3"/>
                <c:pt idx="0" formatCode="0%">
                  <c:v>0.99</c:v>
                </c:pt>
                <c:pt idx="2" formatCode="0%">
                  <c:v>0.98</c:v>
                </c:pt>
              </c:numCache>
            </c:numRef>
          </c:val>
          <c:extLst>
            <c:ext xmlns:c16="http://schemas.microsoft.com/office/drawing/2014/chart" uri="{C3380CC4-5D6E-409C-BE32-E72D297353CC}">
              <c16:uniqueId val="{00000002-D205-48CC-A9FC-729C68B96EFC}"/>
            </c:ext>
          </c:extLst>
        </c:ser>
        <c:ser>
          <c:idx val="1"/>
          <c:order val="1"/>
          <c:tx>
            <c:strRef>
              <c:f>Sheet1!$C$1</c:f>
              <c:strCache>
                <c:ptCount val="1"/>
                <c:pt idx="0">
                  <c:v>PLA</c:v>
                </c:pt>
              </c:strCache>
            </c:strRef>
          </c:tx>
          <c:spPr>
            <a:solidFill>
              <a:srgbClr val="163A78"/>
            </a:solidFill>
            <a:ln>
              <a:noFill/>
            </a:ln>
            <a:effectLst/>
          </c:spPr>
          <c:invertIfNegative val="0"/>
          <c:dLbls>
            <c:delete val="1"/>
          </c:dLbls>
          <c:cat>
            <c:strRef>
              <c:f>Sheet1!$A$2:$A$4</c:f>
              <c:strCache>
                <c:ptCount val="3"/>
                <c:pt idx="0">
                  <c:v>Number of contracts</c:v>
                </c:pt>
                <c:pt idx="2">
                  <c:v>Value of contracts</c:v>
                </c:pt>
              </c:strCache>
            </c:strRef>
          </c:cat>
          <c:val>
            <c:numRef>
              <c:f>Sheet1!$C$2:$C$4</c:f>
              <c:numCache>
                <c:formatCode>General</c:formatCode>
                <c:ptCount val="3"/>
                <c:pt idx="0" formatCode="0%">
                  <c:v>0.01</c:v>
                </c:pt>
                <c:pt idx="2" formatCode="0%">
                  <c:v>0.02</c:v>
                </c:pt>
              </c:numCache>
            </c:numRef>
          </c:val>
          <c:extLst>
            <c:ext xmlns:c16="http://schemas.microsoft.com/office/drawing/2014/chart" uri="{C3380CC4-5D6E-409C-BE32-E72D297353CC}">
              <c16:uniqueId val="{00000003-D205-48CC-A9FC-729C68B96EFC}"/>
            </c:ext>
          </c:extLst>
        </c:ser>
        <c:dLbls>
          <c:showLegendKey val="0"/>
          <c:showVal val="1"/>
          <c:showCatName val="0"/>
          <c:showSerName val="0"/>
          <c:showPercent val="0"/>
          <c:showBubbleSize val="0"/>
        </c:dLbls>
        <c:gapWidth val="0"/>
        <c:overlap val="-49"/>
        <c:axId val="1106337536"/>
        <c:axId val="1106332544"/>
      </c:barChart>
      <c:catAx>
        <c:axId val="110633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06332544"/>
        <c:crosses val="autoZero"/>
        <c:auto val="1"/>
        <c:lblAlgn val="ctr"/>
        <c:lblOffset val="100"/>
        <c:noMultiLvlLbl val="0"/>
      </c:catAx>
      <c:valAx>
        <c:axId val="1106332544"/>
        <c:scaling>
          <c:orientation val="minMax"/>
          <c:min val="0"/>
        </c:scaling>
        <c:delete val="1"/>
        <c:axPos val="b"/>
        <c:numFmt formatCode="0%" sourceLinked="1"/>
        <c:majorTickMark val="none"/>
        <c:minorTickMark val="none"/>
        <c:tickLblPos val="nextTo"/>
        <c:crossAx val="1106337536"/>
        <c:crosses val="autoZero"/>
        <c:crossBetween val="between"/>
      </c:valAx>
      <c:spPr>
        <a:noFill/>
        <a:ln>
          <a:noFill/>
        </a:ln>
        <a:effectLst/>
      </c:spPr>
    </c:plotArea>
    <c:plotVisOnly val="1"/>
    <c:dispBlanksAs val="gap"/>
    <c:showDLblsOverMax val="0"/>
  </c:chart>
  <c:spPr>
    <a:noFill/>
    <a:ln>
      <a:noFill/>
    </a:ln>
    <a:effectLst/>
  </c:spPr>
  <c:txPr>
    <a:bodyPr/>
    <a:lstStyle/>
    <a:p>
      <a:pPr>
        <a:defRPr sz="20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BDA0D-4959-477C-853C-27B40A0AC85F}"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67C46-16B7-4269-A198-858095EF4069}" type="slidenum">
              <a:rPr lang="en-US" smtClean="0"/>
              <a:t>‹#›</a:t>
            </a:fld>
            <a:endParaRPr lang="en-US"/>
          </a:p>
        </p:txBody>
      </p:sp>
    </p:spTree>
    <p:extLst>
      <p:ext uri="{BB962C8B-B14F-4D97-AF65-F5344CB8AC3E}">
        <p14:creationId xmlns:p14="http://schemas.microsoft.com/office/powerpoint/2010/main" val="287045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Data Source: FY2019 to FY2023 Prime United States NAICS 23 Contracts Greater Than or Equal to $25M, data from USASpending.gov (accessed 1/4/24) and cross-referenced with ABC Membership Database annual report (created 12/5/23).</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Raw data filtered by ALL Contracts, FY09-</a:t>
            </a:r>
            <a:r>
              <a:rPr lang="en-US" sz="1800" b="0" i="0" u="none" strike="noStrike" kern="1200" dirty="0">
                <a:solidFill>
                  <a:schemeClr val="tx1"/>
                </a:solidFill>
                <a:effectLst/>
                <a:latin typeface="+mn-lt"/>
                <a:ea typeface="+mn-ea"/>
                <a:cs typeface="+mn-cs"/>
              </a:rPr>
              <a:t>FY23 “Award Latest Action Date Fiscal Year”, $25M or more, </a:t>
            </a:r>
            <a:r>
              <a:rPr lang="en-US" sz="1800" b="0" i="0" u="none" strike="noStrike" dirty="0">
                <a:solidFill>
                  <a:srgbClr val="000000"/>
                </a:solidFill>
                <a:effectLst/>
                <a:latin typeface="Calibri" panose="020F0502020204030204" pitchFamily="34" charset="0"/>
              </a:rPr>
              <a:t>US NAICS 23, performed in USA and territories.</a:t>
            </a:r>
          </a:p>
          <a:p>
            <a:endParaRPr lang="en-US" dirty="0"/>
          </a:p>
          <a:p>
            <a:r>
              <a:rPr lang="en-US" sz="1200" b="1" u="sng"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data extracted from USASpending.gov and compared to the ABC membership database, from FY2009-FY2023 there were 3,222 prime federal NAIC 23-classified construction contracts exceeding $25 million worth a total of $238.45 billion performed in the U.S. and territories.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analysis found 1,493 out of 3,222 large-scale federal prime U.S. construction contracts were awarded to ABC members (46.3% of all contracts), totaling $124.47 billion in total value (52.2% of total value).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3,210 (3,222-12 contracts worth $237.19B ($238.45B-$1.26B) were built without government-mandated PLAs.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Just 12 of these contracts (less than 1% of 3,222 contracts) worth $1.25 billion (less than 1% of total value of $238.45B) were built with government-mandated PLAs/PLA preferences.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ABC member prime general contractors are industry leaders and quality contractors. They have won the majority of large-scale federal construction contracts from FY2009-FY2023, by value. This data does not include contracts performed by quality ABC member subcontractors or PLAs voluntarily entered into by general contractors or subcontractors.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78CA4-1167-45B2-A78E-E262C899DD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70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Data Source: FY2019 to FY2023 Prime United States NAICS 23 Contracts Greater Than or Equal to $25M, data from USASpending.gov (accessed 1/4/24) and cross-referenced with ABC Membership Database annual report (created 12/5/23).</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Raw data filtered by ALL Contracts, FY09-</a:t>
            </a:r>
            <a:r>
              <a:rPr lang="en-US" sz="1800" b="0" i="0" u="none" strike="noStrike" kern="1200" dirty="0">
                <a:solidFill>
                  <a:schemeClr val="tx1"/>
                </a:solidFill>
                <a:effectLst/>
                <a:latin typeface="+mn-lt"/>
                <a:ea typeface="+mn-ea"/>
                <a:cs typeface="+mn-cs"/>
              </a:rPr>
              <a:t>FY23 “Award Latest Action Date Fiscal Year”, $25M or more, </a:t>
            </a:r>
            <a:r>
              <a:rPr lang="en-US" sz="1800" b="0" i="0" u="none" strike="noStrike" dirty="0">
                <a:solidFill>
                  <a:srgbClr val="000000"/>
                </a:solidFill>
                <a:effectLst/>
                <a:latin typeface="Calibri" panose="020F0502020204030204" pitchFamily="34" charset="0"/>
              </a:rPr>
              <a:t>US NAICS 23, performed in USA and territories.</a:t>
            </a:r>
          </a:p>
          <a:p>
            <a:endParaRPr lang="en-US" dirty="0"/>
          </a:p>
          <a:p>
            <a:r>
              <a:rPr lang="en-US" sz="1200" b="1" u="sng"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data extracted from USASpending.gov and compared to the ABC membership database, from FY2009-FY2023 there were 3,222 prime federal NAIC 23-classified construction contracts exceeding $25 million worth a total of $238.45 billion performed in the U.S. and territories.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analysis found 1,493 out of 3,222 large-scale federal prime U.S. construction contracts were awarded to ABC members (46.3% of all contracts), totaling $124.47 billion in total value (52.2% of total value).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3,210 (3,222-12 contracts worth $237.19B ($238.45B-$1.26B) were built without government-mandated PLAs.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Just 12 of these contracts (less than 1% of 3,222 contracts) worth $1.25 billion (less than 1% of total value of $238.45B) were built with government-mandated PLAs/PLA preferences.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ABC member prime general contractors are industry leaders and quality contractors. They have won the majority of large-scale federal construction contracts from FY2009-FY2023, by value. This data does not include contracts performed by quality ABC member subcontractors or PLAs voluntarily entered into by general contractors or subcontractors.</a:t>
            </a:r>
            <a:endParaRPr lang="en-US" dirty="0"/>
          </a:p>
          <a:p>
            <a:pPr>
              <a:buFontTx/>
              <a:buNone/>
            </a:pPr>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78CA4-1167-45B2-A78E-E262C899DD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725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Data Source: FY2009-FY2023 Prime United States NAICS 23 Contracts Greater Than or Equal to $35M, data from USASpending.gov (accessed 1/4/24) and cross-referenced with ABC Membership Database annual report (created 12/5/23).</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Raw data filtered by ALL Contracts, FY09-</a:t>
            </a:r>
            <a:r>
              <a:rPr lang="en-US" sz="1800" b="0" i="0" u="none" strike="noStrike" kern="1200" dirty="0">
                <a:solidFill>
                  <a:schemeClr val="tx1"/>
                </a:solidFill>
                <a:effectLst/>
                <a:latin typeface="+mn-lt"/>
                <a:ea typeface="+mn-ea"/>
                <a:cs typeface="+mn-cs"/>
              </a:rPr>
              <a:t>FY23 “Award Latest Action Date Fiscal Year”, $35M or more, </a:t>
            </a:r>
            <a:r>
              <a:rPr lang="en-US" sz="1800" b="0" i="0" u="none" strike="noStrike" dirty="0">
                <a:solidFill>
                  <a:srgbClr val="000000"/>
                </a:solidFill>
                <a:effectLst/>
                <a:latin typeface="Calibri" panose="020F0502020204030204" pitchFamily="34" charset="0"/>
              </a:rPr>
              <a:t>US NAICS 23, performed in USA and territories.</a:t>
            </a:r>
          </a:p>
          <a:p>
            <a:endParaRPr lang="en-US" dirty="0"/>
          </a:p>
          <a:p>
            <a:r>
              <a:rPr lang="en-US" sz="1200" b="1" u="sng"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data extracted from USASpending.gov and compared to the ABC membership database, from FY2009-FY2023 there were 2,221 prime federal NAIC 23-classified construction contracts exceeding $35 million worth a total of $233.5 billion performed in the U.S. and territories.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analysis found 1,054 out of 2,106 large-scale federal prime U.S. construction contracts were awarded to ABC members (50.04% of all contracts), totaling $111.46B in total value (54.22% of total value).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2,094 (2,106-12) contracts worth $204.3B ($205.56-$1.25B) were built without government-mandated PLAs.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Just 12 of these contracts (less than 1% of 2,106 contracts) worth $1.25 billion (less than 1% of total value of $205.56B) were built with government-mandated PLAs/PLA preferences.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ABC member prime general contractors are industry leaders and quality contractors. They have won the majority of large-scale federal construction contracts of $35M or more from FY2009-FY2023 by number of contracts and value. This data does not include contracts performed by quality ABC member subcontractors or PLAs voluntarily entered into by general contractors or subcontractors.</a:t>
            </a:r>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78CA4-1167-45B2-A78E-E262C899DD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4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Data Source: FY2023 Prime United States NAICS 23 Contracts Greater Than or Equal to $35M, data from USASpending.gov (accessed 1/4/23) and cross-referenced with ABC Membership Database annual report (created 12/5/23).</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Raw data filtered by ALL Contracts, </a:t>
            </a:r>
            <a:r>
              <a:rPr lang="en-US" sz="1800" b="0" i="0" u="none" strike="noStrike" kern="1200" dirty="0">
                <a:solidFill>
                  <a:schemeClr val="tx1"/>
                </a:solidFill>
                <a:effectLst/>
                <a:latin typeface="+mn-lt"/>
                <a:ea typeface="+mn-ea"/>
                <a:cs typeface="+mn-cs"/>
              </a:rPr>
              <a:t>FY23 “Award Latest Action Date Fiscal Year”, $35M or more, </a:t>
            </a:r>
            <a:r>
              <a:rPr lang="en-US" sz="1800" b="0" i="0" u="none" strike="noStrike" dirty="0">
                <a:solidFill>
                  <a:srgbClr val="000000"/>
                </a:solidFill>
                <a:effectLst/>
                <a:latin typeface="Calibri" panose="020F0502020204030204" pitchFamily="34" charset="0"/>
              </a:rPr>
              <a:t>US NAICS 23, performed in USA, GUAM and PR:</a:t>
            </a:r>
          </a:p>
          <a:p>
            <a:r>
              <a:rPr lang="en-US" dirty="0"/>
              <a:t>https://files.usaspending.gov/generated_downloads/PrimeAwardSummariesAndSubawards_2023-12-04_H19M49S49753665.zip</a:t>
            </a:r>
          </a:p>
          <a:p>
            <a:endParaRPr lang="en-US" dirty="0"/>
          </a:p>
          <a:p>
            <a:r>
              <a:rPr lang="en-US" sz="1200" b="1" u="sng"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data extracted from USASpending.gov and compared to the ABC membership database, from FY2009-FY2023 there were 2,221 prime federal NAIC 23-classified construction contracts exceeding $35 million worth a total of $233.5 billion performed in the U.S. and territories.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analysis found 1,054 out of 2,106 large-scale federal prime U.S. construction contracts were awarded to ABC members (50.04% of all contracts), totaling $111.46B in total value (54.22% of total value).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2,094 (2,106-12) contracts worth $204.3B ($205.56-$1.25B) were built without government-mandated PLAs.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Just 12 of these contracts (less than 1% of 2,106 contracts) worth $1.25 billion (less than 1% of total value of $205.56B) were built with government-mandated PLAs/PLA preferences.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ABC member prime general contractors are industry leaders and quality contractors. They have won </a:t>
            </a:r>
            <a:r>
              <a:rPr lang="en-US" sz="1200" kern="1200" dirty="0" err="1">
                <a:solidFill>
                  <a:schemeClr val="tx1"/>
                </a:solidFill>
                <a:effectLst/>
                <a:latin typeface="+mn-lt"/>
                <a:ea typeface="+mn-ea"/>
                <a:cs typeface="+mn-cs"/>
              </a:rPr>
              <a:t>cthe</a:t>
            </a:r>
            <a:r>
              <a:rPr lang="en-US" sz="1200" kern="1200" dirty="0">
                <a:solidFill>
                  <a:schemeClr val="tx1"/>
                </a:solidFill>
                <a:effectLst/>
                <a:latin typeface="+mn-lt"/>
                <a:ea typeface="+mn-ea"/>
                <a:cs typeface="+mn-cs"/>
              </a:rPr>
              <a:t> majority of large-scale federal construction contracts of $35M or more from FY2009-FY2023 by number of contracts and value. This data does not include contracts performed by quality ABC member subcontractors or PLAs voluntarily entered into by general contractors or subcontractors.</a:t>
            </a:r>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78CA4-1167-45B2-A78E-E262C899DD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158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Data Source: FY2023 Prime United States NAICS 23 Contracts Greater Than or Equal to $35M, data from USASpending.gov (accessed 1/4/24) and cross-referenced with ABC Membership Database annual report (created 12/5/23).</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Raw data filtered by ALL Contracts, </a:t>
            </a:r>
            <a:r>
              <a:rPr lang="en-US" sz="1800" b="0" i="0" u="none" strike="noStrike" kern="1200" dirty="0">
                <a:solidFill>
                  <a:schemeClr val="tx1"/>
                </a:solidFill>
                <a:effectLst/>
                <a:latin typeface="+mn-lt"/>
                <a:ea typeface="+mn-ea"/>
                <a:cs typeface="+mn-cs"/>
              </a:rPr>
              <a:t>FY23 “Award Latest Action Date Fiscal Year” and then “Award Base Action Date Fiscal Year” $35M or more, </a:t>
            </a:r>
            <a:r>
              <a:rPr lang="en-US" sz="1800" b="0" i="0" u="none" strike="noStrike" dirty="0">
                <a:solidFill>
                  <a:srgbClr val="000000"/>
                </a:solidFill>
                <a:effectLst/>
                <a:latin typeface="Calibri" panose="020F0502020204030204" pitchFamily="34" charset="0"/>
              </a:rPr>
              <a:t>US NAICS 23, performed in USA and territories.</a:t>
            </a:r>
          </a:p>
          <a:p>
            <a:endParaRPr lang="en-US" dirty="0"/>
          </a:p>
          <a:p>
            <a:r>
              <a:rPr lang="en-US" sz="1200" b="1" u="sng"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data extracted from USASpending.gov and compared to the ABC membership database, in FY23 there were 169 prime federal NAIC 23-classified construction contracts exceeding $35 million worth a total of $14.91B performed in the U.S. and territories.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analysis found 55 out of 169 large-scale federal prime U.S. construction contracts were awarded to ABC members (32.5% of all contracts), totaling $5.13B in total value (34.4% of total value).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169 contracts worth $14.91B were built without government-mandated PLAs in FY23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ABC member prime general contractors are industry leaders and quality contractors. They have won close to a third of large-scale federal construction contracts of $35M or more in FY23 by number of contracts and value. This data does not include contracts performed by quality ABC member subcontractors or PLAs voluntarily entered into by general contractors or subcontractors. Of note, this is a decline from past years where they have won more than the majority of contracts by number and value.</a:t>
            </a:r>
            <a:endParaRPr lang="en-US" dirty="0"/>
          </a:p>
          <a:p>
            <a:pPr>
              <a:buFontTx/>
              <a:buNone/>
            </a:pP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78CA4-1167-45B2-A78E-E262C899DD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543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06ACBD-E79D-A645-860F-A8F8EB329D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85135" y="902207"/>
            <a:ext cx="5660366" cy="3915087"/>
          </a:xfrm>
          <a:prstGeom prst="rect">
            <a:avLst/>
          </a:prstGeom>
        </p:spPr>
      </p:pic>
      <p:sp>
        <p:nvSpPr>
          <p:cNvPr id="2" name="Title 1">
            <a:extLst>
              <a:ext uri="{FF2B5EF4-FFF2-40B4-BE49-F238E27FC236}">
                <a16:creationId xmlns:a16="http://schemas.microsoft.com/office/drawing/2014/main" id="{92D1D104-594C-46CE-8957-C4F9FE3BF6DF}"/>
              </a:ext>
            </a:extLst>
          </p:cNvPr>
          <p:cNvSpPr>
            <a:spLocks noGrp="1"/>
          </p:cNvSpPr>
          <p:nvPr>
            <p:ph type="ctrTitle"/>
          </p:nvPr>
        </p:nvSpPr>
        <p:spPr>
          <a:xfrm>
            <a:off x="1524000" y="3626528"/>
            <a:ext cx="9144000" cy="910808"/>
          </a:xfrm>
        </p:spPr>
        <p:txBody>
          <a:bodyPr anchor="b">
            <a:normAutofit/>
          </a:bodyPr>
          <a:lstStyle>
            <a:lvl1pPr algn="ctr">
              <a:defRPr sz="5400">
                <a:solidFill>
                  <a:srgbClr val="163A7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5864B53-874C-4423-86B9-AB9204F0DBDD}"/>
              </a:ext>
            </a:extLst>
          </p:cNvPr>
          <p:cNvSpPr>
            <a:spLocks noGrp="1"/>
          </p:cNvSpPr>
          <p:nvPr>
            <p:ph type="subTitle" idx="1"/>
          </p:nvPr>
        </p:nvSpPr>
        <p:spPr>
          <a:xfrm>
            <a:off x="1524000" y="4629413"/>
            <a:ext cx="9144000" cy="1022719"/>
          </a:xfrm>
        </p:spPr>
        <p:txBody>
          <a:bodyPr/>
          <a:lstStyle>
            <a:lvl1pPr marL="0" indent="0" algn="ctr">
              <a:buNone/>
              <a:defRPr sz="2400" b="0">
                <a:solidFill>
                  <a:srgbClr val="EF3C4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13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75CCF6-A58B-2F4C-9294-CE5C88420D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710" y="-13844"/>
            <a:ext cx="2069803" cy="1431614"/>
          </a:xfrm>
          <a:prstGeom prst="rect">
            <a:avLst/>
          </a:prstGeom>
        </p:spPr>
      </p:pic>
      <p:sp>
        <p:nvSpPr>
          <p:cNvPr id="2" name="Title 1">
            <a:extLst>
              <a:ext uri="{FF2B5EF4-FFF2-40B4-BE49-F238E27FC236}">
                <a16:creationId xmlns:a16="http://schemas.microsoft.com/office/drawing/2014/main" id="{36368772-D30D-4195-8B64-23C057ACD71A}"/>
              </a:ext>
            </a:extLst>
          </p:cNvPr>
          <p:cNvSpPr>
            <a:spLocks noGrp="1"/>
          </p:cNvSpPr>
          <p:nvPr>
            <p:ph type="title"/>
          </p:nvPr>
        </p:nvSpPr>
        <p:spPr>
          <a:xfrm>
            <a:off x="839788" y="1078636"/>
            <a:ext cx="3932237" cy="144928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2608C3E-2318-493B-BCD7-FAD9D64C99DF}"/>
              </a:ext>
            </a:extLst>
          </p:cNvPr>
          <p:cNvSpPr>
            <a:spLocks noGrp="1"/>
          </p:cNvSpPr>
          <p:nvPr>
            <p:ph type="pic" idx="1"/>
          </p:nvPr>
        </p:nvSpPr>
        <p:spPr>
          <a:xfrm>
            <a:off x="5183188" y="145794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89269C5-10C3-489E-85D8-A6275988921F}"/>
              </a:ext>
            </a:extLst>
          </p:cNvPr>
          <p:cNvSpPr>
            <a:spLocks noGrp="1"/>
          </p:cNvSpPr>
          <p:nvPr>
            <p:ph type="body" sz="half" idx="2"/>
          </p:nvPr>
        </p:nvSpPr>
        <p:spPr>
          <a:xfrm>
            <a:off x="839788" y="252792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6298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207A18-9FFE-4C35-97B4-CCF5FE0A3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68887" y="216724"/>
            <a:ext cx="1163061" cy="675364"/>
          </a:xfrm>
          <a:prstGeom prst="rect">
            <a:avLst/>
          </a:prstGeom>
          <a:effectLst/>
        </p:spPr>
      </p:pic>
      <p:cxnSp>
        <p:nvCxnSpPr>
          <p:cNvPr id="9" name="Straight Connector 8">
            <a:extLst>
              <a:ext uri="{FF2B5EF4-FFF2-40B4-BE49-F238E27FC236}">
                <a16:creationId xmlns:a16="http://schemas.microsoft.com/office/drawing/2014/main" id="{58BEA974-7ECD-4413-992E-7D765D0BBC07}"/>
              </a:ext>
            </a:extLst>
          </p:cNvPr>
          <p:cNvCxnSpPr>
            <a:cxnSpLocks/>
          </p:cNvCxnSpPr>
          <p:nvPr userDrawn="1"/>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10" name="Rectangle 24">
            <a:extLst>
              <a:ext uri="{FF2B5EF4-FFF2-40B4-BE49-F238E27FC236}">
                <a16:creationId xmlns:a16="http://schemas.microsoft.com/office/drawing/2014/main" id="{86E6A9B3-3C24-4385-96C3-2861F807D15A}"/>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11" name="Freeform 4">
            <a:extLst>
              <a:ext uri="{FF2B5EF4-FFF2-40B4-BE49-F238E27FC236}">
                <a16:creationId xmlns:a16="http://schemas.microsoft.com/office/drawing/2014/main" id="{2D0276EB-FCCD-4071-9CEB-8F5D0D77F5DC}"/>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Tree>
    <p:extLst>
      <p:ext uri="{BB962C8B-B14F-4D97-AF65-F5344CB8AC3E}">
        <p14:creationId xmlns:p14="http://schemas.microsoft.com/office/powerpoint/2010/main" val="3348206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Rectangle 24">
            <a:extLst>
              <a:ext uri="{FF2B5EF4-FFF2-40B4-BE49-F238E27FC236}">
                <a16:creationId xmlns:a16="http://schemas.microsoft.com/office/drawing/2014/main" id="{CBBD9059-DF0C-4B86-AEF6-D21F6B30436F}"/>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11" name="Freeform 4">
            <a:extLst>
              <a:ext uri="{FF2B5EF4-FFF2-40B4-BE49-F238E27FC236}">
                <a16:creationId xmlns:a16="http://schemas.microsoft.com/office/drawing/2014/main" id="{10933468-FD01-4232-8357-F13BDD0DD0F3}"/>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pic>
        <p:nvPicPr>
          <p:cNvPr id="12" name="Picture 11">
            <a:extLst>
              <a:ext uri="{FF2B5EF4-FFF2-40B4-BE49-F238E27FC236}">
                <a16:creationId xmlns:a16="http://schemas.microsoft.com/office/drawing/2014/main" id="{EB280A96-54B8-47EA-9893-F3145DE1C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68887" y="216724"/>
            <a:ext cx="1163061" cy="675364"/>
          </a:xfrm>
          <a:prstGeom prst="rect">
            <a:avLst/>
          </a:prstGeom>
          <a:effectLst/>
        </p:spPr>
      </p:pic>
      <p:cxnSp>
        <p:nvCxnSpPr>
          <p:cNvPr id="13" name="Straight Connector 12">
            <a:extLst>
              <a:ext uri="{FF2B5EF4-FFF2-40B4-BE49-F238E27FC236}">
                <a16:creationId xmlns:a16="http://schemas.microsoft.com/office/drawing/2014/main" id="{F9F70448-81B1-4B68-B5C6-35AE8EC1957D}"/>
              </a:ext>
            </a:extLst>
          </p:cNvPr>
          <p:cNvCxnSpPr>
            <a:cxnSpLocks/>
          </p:cNvCxnSpPr>
          <p:nvPr userDrawn="1"/>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007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D06D05A-8D29-4011-A443-43B11669E90E}"/>
              </a:ext>
            </a:extLst>
          </p:cNvPr>
          <p:cNvCxnSpPr>
            <a:cxnSpLocks/>
          </p:cNvCxnSpPr>
          <p:nvPr userDrawn="1"/>
        </p:nvCxnSpPr>
        <p:spPr>
          <a:xfrm>
            <a:off x="7015357" y="2686050"/>
            <a:ext cx="0" cy="1485900"/>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9" name="Rectangle 24">
            <a:extLst>
              <a:ext uri="{FF2B5EF4-FFF2-40B4-BE49-F238E27FC236}">
                <a16:creationId xmlns:a16="http://schemas.microsoft.com/office/drawing/2014/main" id="{92775AC4-EE54-4500-9C9F-61D16ADA918D}"/>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10" name="Freeform 4">
            <a:extLst>
              <a:ext uri="{FF2B5EF4-FFF2-40B4-BE49-F238E27FC236}">
                <a16:creationId xmlns:a16="http://schemas.microsoft.com/office/drawing/2014/main" id="{ABEA1031-B0B6-4921-95CA-08C96D2FF1B7}"/>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pic>
        <p:nvPicPr>
          <p:cNvPr id="11" name="Picture 10">
            <a:extLst>
              <a:ext uri="{FF2B5EF4-FFF2-40B4-BE49-F238E27FC236}">
                <a16:creationId xmlns:a16="http://schemas.microsoft.com/office/drawing/2014/main" id="{720EA914-5850-4E1C-B3A9-CE51869BFCF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68887" y="216724"/>
            <a:ext cx="1163061" cy="675364"/>
          </a:xfrm>
          <a:prstGeom prst="rect">
            <a:avLst/>
          </a:prstGeom>
          <a:effectLst/>
        </p:spPr>
      </p:pic>
      <p:cxnSp>
        <p:nvCxnSpPr>
          <p:cNvPr id="12" name="Straight Connector 11">
            <a:extLst>
              <a:ext uri="{FF2B5EF4-FFF2-40B4-BE49-F238E27FC236}">
                <a16:creationId xmlns:a16="http://schemas.microsoft.com/office/drawing/2014/main" id="{F1216AAE-97C5-433C-B0D2-344C8F5E0A71}"/>
              </a:ext>
            </a:extLst>
          </p:cNvPr>
          <p:cNvCxnSpPr>
            <a:cxnSpLocks/>
          </p:cNvCxnSpPr>
          <p:nvPr userDrawn="1"/>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19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AE5ABD-1C56-438B-BAC7-E68D53B32FEC}"/>
              </a:ext>
            </a:extLst>
          </p:cNvPr>
          <p:cNvGrpSpPr/>
          <p:nvPr userDrawn="1"/>
        </p:nvGrpSpPr>
        <p:grpSpPr>
          <a:xfrm>
            <a:off x="7870877" y="2542421"/>
            <a:ext cx="2955811" cy="1572379"/>
            <a:chOff x="11667613" y="3813631"/>
            <a:chExt cx="4433715" cy="2358569"/>
          </a:xfrm>
        </p:grpSpPr>
        <p:pic>
          <p:nvPicPr>
            <p:cNvPr id="7" name="Picture 6">
              <a:extLst>
                <a:ext uri="{FF2B5EF4-FFF2-40B4-BE49-F238E27FC236}">
                  <a16:creationId xmlns:a16="http://schemas.microsoft.com/office/drawing/2014/main" id="{6F2019C7-95E5-47C3-9890-8573E900D08F}"/>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12070735" y="3813631"/>
              <a:ext cx="4030593" cy="2340477"/>
            </a:xfrm>
            <a:prstGeom prst="rect">
              <a:avLst/>
            </a:prstGeom>
            <a:effectLst/>
          </p:spPr>
        </p:pic>
        <p:cxnSp>
          <p:nvCxnSpPr>
            <p:cNvPr id="9" name="Straight Connector 8">
              <a:extLst>
                <a:ext uri="{FF2B5EF4-FFF2-40B4-BE49-F238E27FC236}">
                  <a16:creationId xmlns:a16="http://schemas.microsoft.com/office/drawing/2014/main" id="{AC3F5A83-1BEB-4234-92C9-FC7C0E9EEA43}"/>
                </a:ext>
              </a:extLst>
            </p:cNvPr>
            <p:cNvCxnSpPr/>
            <p:nvPr/>
          </p:nvCxnSpPr>
          <p:spPr>
            <a:xfrm>
              <a:off x="11667613" y="3943350"/>
              <a:ext cx="0" cy="2228850"/>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grpSp>
      <p:sp>
        <p:nvSpPr>
          <p:cNvPr id="10" name="Rectangle 24">
            <a:extLst>
              <a:ext uri="{FF2B5EF4-FFF2-40B4-BE49-F238E27FC236}">
                <a16:creationId xmlns:a16="http://schemas.microsoft.com/office/drawing/2014/main" id="{4CDE68F6-3B3D-45F9-8F8E-BE15CDAF76AE}"/>
              </a:ext>
            </a:extLst>
          </p:cNvPr>
          <p:cNvSpPr/>
          <p:nvPr userDrawn="1"/>
        </p:nvSpPr>
        <p:spPr>
          <a:xfrm>
            <a:off x="2"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11" name="Freeform 4">
            <a:extLst>
              <a:ext uri="{FF2B5EF4-FFF2-40B4-BE49-F238E27FC236}">
                <a16:creationId xmlns:a16="http://schemas.microsoft.com/office/drawing/2014/main" id="{D0664326-C857-4F92-B5FC-FD8C78085036}"/>
              </a:ext>
            </a:extLst>
          </p:cNvPr>
          <p:cNvSpPr/>
          <p:nvPr userDrawn="1"/>
        </p:nvSpPr>
        <p:spPr>
          <a:xfrm>
            <a:off x="11857017" y="6338135"/>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Tree>
    <p:extLst>
      <p:ext uri="{BB962C8B-B14F-4D97-AF65-F5344CB8AC3E}">
        <p14:creationId xmlns:p14="http://schemas.microsoft.com/office/powerpoint/2010/main" val="968719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0C2C3D-FB9D-41ED-9A27-22C2230EB3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53044" y="809175"/>
            <a:ext cx="5084324" cy="2952356"/>
          </a:xfrm>
          <a:prstGeom prst="rect">
            <a:avLst/>
          </a:prstGeom>
          <a:effectLst/>
        </p:spPr>
      </p:pic>
      <p:sp>
        <p:nvSpPr>
          <p:cNvPr id="8" name="Rectangle 24">
            <a:extLst>
              <a:ext uri="{FF2B5EF4-FFF2-40B4-BE49-F238E27FC236}">
                <a16:creationId xmlns:a16="http://schemas.microsoft.com/office/drawing/2014/main" id="{F853EFA6-BB70-4881-85D7-50F4DF461D02}"/>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9" name="Freeform 4">
            <a:extLst>
              <a:ext uri="{FF2B5EF4-FFF2-40B4-BE49-F238E27FC236}">
                <a16:creationId xmlns:a16="http://schemas.microsoft.com/office/drawing/2014/main" id="{467602FB-B272-45C3-9E51-71BC65698ED9}"/>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Tree>
    <p:extLst>
      <p:ext uri="{BB962C8B-B14F-4D97-AF65-F5344CB8AC3E}">
        <p14:creationId xmlns:p14="http://schemas.microsoft.com/office/powerpoint/2010/main" val="383791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45F763-001F-0A4E-88B7-BE3E3B6FAE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710" y="-13844"/>
            <a:ext cx="2069803" cy="1431614"/>
          </a:xfrm>
          <a:prstGeom prst="rect">
            <a:avLst/>
          </a:prstGeom>
        </p:spPr>
      </p:pic>
      <p:sp>
        <p:nvSpPr>
          <p:cNvPr id="2" name="Title 1">
            <a:extLst>
              <a:ext uri="{FF2B5EF4-FFF2-40B4-BE49-F238E27FC236}">
                <a16:creationId xmlns:a16="http://schemas.microsoft.com/office/drawing/2014/main" id="{826A6B20-4B36-4C02-81EB-3C7E138A8F3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F5D32A-4EFD-417E-9146-1DC04302B178}"/>
              </a:ext>
            </a:extLst>
          </p:cNvPr>
          <p:cNvSpPr>
            <a:spLocks noGrp="1"/>
          </p:cNvSpPr>
          <p:nvPr>
            <p:ph idx="1" hasCustomPrompt="1"/>
          </p:nvPr>
        </p:nvSpPr>
        <p:spPr/>
        <p:txBody>
          <a:bodyPr/>
          <a:lstStyle>
            <a:lvl1pPr>
              <a:defRPr sz="3000"/>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750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45F763-001F-0A4E-88B7-BE3E3B6FAE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710" y="-13844"/>
            <a:ext cx="2069803" cy="1431614"/>
          </a:xfrm>
          <a:prstGeom prst="rect">
            <a:avLst/>
          </a:prstGeom>
        </p:spPr>
      </p:pic>
      <p:sp>
        <p:nvSpPr>
          <p:cNvPr id="2" name="Title 1">
            <a:extLst>
              <a:ext uri="{FF2B5EF4-FFF2-40B4-BE49-F238E27FC236}">
                <a16:creationId xmlns:a16="http://schemas.microsoft.com/office/drawing/2014/main" id="{826A6B20-4B36-4C02-81EB-3C7E138A8F3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F5D32A-4EFD-417E-9146-1DC04302B178}"/>
              </a:ext>
            </a:extLst>
          </p:cNvPr>
          <p:cNvSpPr>
            <a:spLocks noGrp="1"/>
          </p:cNvSpPr>
          <p:nvPr>
            <p:ph idx="1" hasCustomPrompt="1"/>
          </p:nvPr>
        </p:nvSpPr>
        <p:spPr>
          <a:xfrm>
            <a:off x="1439073" y="1626691"/>
            <a:ext cx="5800667" cy="4351338"/>
          </a:xfrm>
        </p:spPr>
        <p:txBody>
          <a:bodyPr/>
          <a:lstStyle>
            <a:lvl1pPr>
              <a:defRPr sz="3000"/>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a:extLst>
              <a:ext uri="{FF2B5EF4-FFF2-40B4-BE49-F238E27FC236}">
                <a16:creationId xmlns:a16="http://schemas.microsoft.com/office/drawing/2014/main" id="{D8056892-ACFC-B84F-BDDE-4094CFAB0A7D}"/>
              </a:ext>
            </a:extLst>
          </p:cNvPr>
          <p:cNvSpPr>
            <a:spLocks noGrp="1"/>
          </p:cNvSpPr>
          <p:nvPr>
            <p:ph type="pic" idx="10"/>
          </p:nvPr>
        </p:nvSpPr>
        <p:spPr>
          <a:xfrm>
            <a:off x="7497192" y="1626692"/>
            <a:ext cx="385819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74462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3684-1218-4C94-A90B-057C01157E59}"/>
              </a:ext>
            </a:extLst>
          </p:cNvPr>
          <p:cNvSpPr>
            <a:spLocks noGrp="1"/>
          </p:cNvSpPr>
          <p:nvPr>
            <p:ph type="title"/>
          </p:nvPr>
        </p:nvSpPr>
        <p:spPr>
          <a:xfrm>
            <a:off x="3686020" y="1845507"/>
            <a:ext cx="8156792" cy="1011407"/>
          </a:xfrm>
        </p:spPr>
        <p:txBody>
          <a:bodyPr anchor="b">
            <a:normAutofit/>
          </a:bodyPr>
          <a:lstStyle>
            <a:lvl1pPr>
              <a:defRPr sz="4400"/>
            </a:lvl1pPr>
          </a:lstStyle>
          <a:p>
            <a:r>
              <a:rPr lang="en-US" dirty="0"/>
              <a:t>Click to edit Master title style</a:t>
            </a:r>
          </a:p>
        </p:txBody>
      </p:sp>
      <p:pic>
        <p:nvPicPr>
          <p:cNvPr id="12" name="Picture 11">
            <a:extLst>
              <a:ext uri="{FF2B5EF4-FFF2-40B4-BE49-F238E27FC236}">
                <a16:creationId xmlns:a16="http://schemas.microsoft.com/office/drawing/2014/main" id="{027F56B3-5EFC-1B4D-8C73-6034C31EED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01614" y="1886139"/>
            <a:ext cx="2069803" cy="1431614"/>
          </a:xfrm>
          <a:prstGeom prst="rect">
            <a:avLst/>
          </a:prstGeom>
        </p:spPr>
      </p:pic>
    </p:spTree>
    <p:extLst>
      <p:ext uri="{BB962C8B-B14F-4D97-AF65-F5344CB8AC3E}">
        <p14:creationId xmlns:p14="http://schemas.microsoft.com/office/powerpoint/2010/main" val="148304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90004F-AE5E-DA4B-A666-D52817080A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710" y="-13844"/>
            <a:ext cx="2069803" cy="1431614"/>
          </a:xfrm>
          <a:prstGeom prst="rect">
            <a:avLst/>
          </a:prstGeom>
        </p:spPr>
      </p:pic>
      <p:sp>
        <p:nvSpPr>
          <p:cNvPr id="2" name="Title 1">
            <a:extLst>
              <a:ext uri="{FF2B5EF4-FFF2-40B4-BE49-F238E27FC236}">
                <a16:creationId xmlns:a16="http://schemas.microsoft.com/office/drawing/2014/main" id="{49C52314-77E7-46C5-B04C-619F1498908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6703F32-198C-4020-BE78-EB5CCB7B7D34}"/>
              </a:ext>
            </a:extLst>
          </p:cNvPr>
          <p:cNvSpPr>
            <a:spLocks noGrp="1"/>
          </p:cNvSpPr>
          <p:nvPr>
            <p:ph sz="half" idx="1"/>
          </p:nvPr>
        </p:nvSpPr>
        <p:spPr>
          <a:xfrm>
            <a:off x="838200" y="1825625"/>
            <a:ext cx="5181600" cy="4351338"/>
          </a:xfrm>
        </p:spPr>
        <p:txBody>
          <a:bodyPr/>
          <a:lstStyle>
            <a:lvl1pPr>
              <a:defRPr sz="3000"/>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B0BF026-AFDB-4806-82FE-7469CC581024}"/>
              </a:ext>
            </a:extLst>
          </p:cNvPr>
          <p:cNvSpPr>
            <a:spLocks noGrp="1"/>
          </p:cNvSpPr>
          <p:nvPr>
            <p:ph sz="half" idx="2"/>
          </p:nvPr>
        </p:nvSpPr>
        <p:spPr>
          <a:xfrm>
            <a:off x="6172200" y="1825625"/>
            <a:ext cx="5181600" cy="4351338"/>
          </a:xfrm>
        </p:spPr>
        <p:txBody>
          <a:bodyPr/>
          <a:lstStyle>
            <a:lvl1pPr>
              <a:defRPr sz="3000"/>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394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8C6DD4C-406C-8E49-8776-7D18FEB411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710" y="-13844"/>
            <a:ext cx="2069803" cy="1431614"/>
          </a:xfrm>
          <a:prstGeom prst="rect">
            <a:avLst/>
          </a:prstGeom>
        </p:spPr>
      </p:pic>
      <p:sp>
        <p:nvSpPr>
          <p:cNvPr id="3" name="Text Placeholder 2">
            <a:extLst>
              <a:ext uri="{FF2B5EF4-FFF2-40B4-BE49-F238E27FC236}">
                <a16:creationId xmlns:a16="http://schemas.microsoft.com/office/drawing/2014/main" id="{30293863-465C-40E0-B882-899E27610633}"/>
              </a:ext>
            </a:extLst>
          </p:cNvPr>
          <p:cNvSpPr>
            <a:spLocks noGrp="1"/>
          </p:cNvSpPr>
          <p:nvPr>
            <p:ph type="body" idx="1" hasCustomPrompt="1"/>
          </p:nvPr>
        </p:nvSpPr>
        <p:spPr>
          <a:xfrm>
            <a:off x="839788" y="1681163"/>
            <a:ext cx="5157787" cy="82391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E0BAF282-B944-40E9-A33E-70C10CE3971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DB0E85F-9B79-441D-AB13-3BC71A5369B7}"/>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5F4ED86-2A91-489F-9C7E-427ADBEA81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C01479C2-23F6-4048-A02D-15FF3FA21F31}"/>
              </a:ext>
            </a:extLst>
          </p:cNvPr>
          <p:cNvSpPr>
            <a:spLocks noGrp="1"/>
          </p:cNvSpPr>
          <p:nvPr>
            <p:ph type="title"/>
          </p:nvPr>
        </p:nvSpPr>
        <p:spPr>
          <a:xfrm>
            <a:off x="2063054" y="213066"/>
            <a:ext cx="9290746" cy="843771"/>
          </a:xfrm>
        </p:spPr>
        <p:txBody>
          <a:bodyPr/>
          <a:lstStyle/>
          <a:p>
            <a:r>
              <a:rPr lang="en-US" dirty="0"/>
              <a:t>Click to edit Master title style</a:t>
            </a:r>
          </a:p>
        </p:txBody>
      </p:sp>
    </p:spTree>
    <p:extLst>
      <p:ext uri="{BB962C8B-B14F-4D97-AF65-F5344CB8AC3E}">
        <p14:creationId xmlns:p14="http://schemas.microsoft.com/office/powerpoint/2010/main" val="34412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1DB3C3-0111-9C42-B1C7-C989433D9F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710" y="-13844"/>
            <a:ext cx="2069803" cy="1431614"/>
          </a:xfrm>
          <a:prstGeom prst="rect">
            <a:avLst/>
          </a:prstGeom>
        </p:spPr>
      </p:pic>
      <p:sp>
        <p:nvSpPr>
          <p:cNvPr id="2" name="Title 1">
            <a:extLst>
              <a:ext uri="{FF2B5EF4-FFF2-40B4-BE49-F238E27FC236}">
                <a16:creationId xmlns:a16="http://schemas.microsoft.com/office/drawing/2014/main" id="{5D839AEB-8518-497F-887A-2033BF71A7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274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708965-E4A0-4544-BCD8-EE3B3105DB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710" y="-13844"/>
            <a:ext cx="2069803" cy="1431614"/>
          </a:xfrm>
          <a:prstGeom prst="rect">
            <a:avLst/>
          </a:prstGeom>
        </p:spPr>
      </p:pic>
    </p:spTree>
    <p:extLst>
      <p:ext uri="{BB962C8B-B14F-4D97-AF65-F5344CB8AC3E}">
        <p14:creationId xmlns:p14="http://schemas.microsoft.com/office/powerpoint/2010/main" val="229909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26A860-2253-CA4E-877D-BE6B9C46CE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710" y="-13844"/>
            <a:ext cx="2069803" cy="1431614"/>
          </a:xfrm>
          <a:prstGeom prst="rect">
            <a:avLst/>
          </a:prstGeom>
        </p:spPr>
      </p:pic>
      <p:sp>
        <p:nvSpPr>
          <p:cNvPr id="2" name="Title 1">
            <a:extLst>
              <a:ext uri="{FF2B5EF4-FFF2-40B4-BE49-F238E27FC236}">
                <a16:creationId xmlns:a16="http://schemas.microsoft.com/office/drawing/2014/main" id="{ECC02B63-8DC8-4685-80E7-4D4F44767E45}"/>
              </a:ext>
            </a:extLst>
          </p:cNvPr>
          <p:cNvSpPr>
            <a:spLocks noGrp="1"/>
          </p:cNvSpPr>
          <p:nvPr>
            <p:ph type="title"/>
          </p:nvPr>
        </p:nvSpPr>
        <p:spPr>
          <a:xfrm>
            <a:off x="839788" y="1078637"/>
            <a:ext cx="3932237" cy="1449286"/>
          </a:xfrm>
        </p:spPr>
        <p:txBody>
          <a:bodyPr anchor="b">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4A3190C7-9444-4D2E-A00C-237A00F69FAD}"/>
              </a:ext>
            </a:extLst>
          </p:cNvPr>
          <p:cNvSpPr>
            <a:spLocks noGrp="1"/>
          </p:cNvSpPr>
          <p:nvPr>
            <p:ph idx="1"/>
          </p:nvPr>
        </p:nvSpPr>
        <p:spPr>
          <a:xfrm>
            <a:off x="5183188" y="1457948"/>
            <a:ext cx="6172200" cy="4873625"/>
          </a:xfrm>
        </p:spPr>
        <p:txBody>
          <a:bodyPr/>
          <a:lstStyle>
            <a:lvl1pPr>
              <a:defRPr sz="3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6157D21-99B7-47B1-B839-3145706EF702}"/>
              </a:ext>
            </a:extLst>
          </p:cNvPr>
          <p:cNvSpPr>
            <a:spLocks noGrp="1"/>
          </p:cNvSpPr>
          <p:nvPr>
            <p:ph type="body" sz="half" idx="2"/>
          </p:nvPr>
        </p:nvSpPr>
        <p:spPr>
          <a:xfrm>
            <a:off x="839788" y="252792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5323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90EFA-A26E-4523-8EFA-71AC7C10286E}"/>
              </a:ext>
            </a:extLst>
          </p:cNvPr>
          <p:cNvSpPr>
            <a:spLocks noGrp="1"/>
          </p:cNvSpPr>
          <p:nvPr>
            <p:ph type="title"/>
          </p:nvPr>
        </p:nvSpPr>
        <p:spPr>
          <a:xfrm>
            <a:off x="2063054" y="213066"/>
            <a:ext cx="9290746" cy="8437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E2F6B7B-6F2F-4AB0-A611-1B28EF0769FD}"/>
              </a:ext>
            </a:extLst>
          </p:cNvPr>
          <p:cNvSpPr>
            <a:spLocks noGrp="1"/>
          </p:cNvSpPr>
          <p:nvPr>
            <p:ph type="body" idx="1"/>
          </p:nvPr>
        </p:nvSpPr>
        <p:spPr>
          <a:xfrm>
            <a:off x="1439073" y="162669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4">
            <a:extLst>
              <a:ext uri="{FF2B5EF4-FFF2-40B4-BE49-F238E27FC236}">
                <a16:creationId xmlns:a16="http://schemas.microsoft.com/office/drawing/2014/main" id="{2E767A0F-839E-7046-9872-EAE8DC0BDF54}"/>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43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8" name="Freeform 4">
            <a:extLst>
              <a:ext uri="{FF2B5EF4-FFF2-40B4-BE49-F238E27FC236}">
                <a16:creationId xmlns:a16="http://schemas.microsoft.com/office/drawing/2014/main" id="{9B7541D7-91BB-EB45-B70A-128A47BE2B5B}"/>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F3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Tree>
    <p:extLst>
      <p:ext uri="{BB962C8B-B14F-4D97-AF65-F5344CB8AC3E}">
        <p14:creationId xmlns:p14="http://schemas.microsoft.com/office/powerpoint/2010/main" val="1088827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3000" kern="1200">
          <a:solidFill>
            <a:srgbClr val="163A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1" i="0" kern="1200">
          <a:solidFill>
            <a:srgbClr val="163A78"/>
          </a:solidFill>
          <a:latin typeface="Arial" panose="020B0604020202020204" pitchFamily="34" charset="0"/>
          <a:ea typeface="+mn-ea"/>
          <a:cs typeface="Arial" panose="020B0604020202020204" pitchFamily="34" charset="0"/>
        </a:defRPr>
      </a:lvl1pPr>
      <a:lvl2pPr marL="274320" indent="0" algn="l" defTabSz="914400" rtl="0" eaLnBrk="1" latinLnBrk="0" hangingPunct="1">
        <a:lnSpc>
          <a:spcPct val="90000"/>
        </a:lnSpc>
        <a:spcBef>
          <a:spcPts val="500"/>
        </a:spcBef>
        <a:buFont typeface="Arial" panose="020B0604020202020204" pitchFamily="34" charset="0"/>
        <a:buNone/>
        <a:defRPr sz="2200" b="0" i="0" kern="1200">
          <a:solidFill>
            <a:srgbClr val="163A78"/>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Font typeface="Arial" panose="020B0604020202020204" pitchFamily="34" charset="0"/>
        <a:buChar char="•"/>
        <a:defRPr sz="1800" b="0" i="0" kern="1200">
          <a:solidFill>
            <a:srgbClr val="163A78"/>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rgbClr val="163A78"/>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rgbClr val="163A7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593425" y="267846"/>
            <a:ext cx="10676952"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29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ABC MEMBERS WON THE MAJORITY OF LARGE-SCALE FEDERAL CONTRACTS &gt;$25M, FY2009-FY2023, BY VALUE</a:t>
            </a:r>
          </a:p>
        </p:txBody>
      </p:sp>
      <p:graphicFrame>
        <p:nvGraphicFramePr>
          <p:cNvPr id="19" name="Content Placeholder 11">
            <a:extLst>
              <a:ext uri="{FF2B5EF4-FFF2-40B4-BE49-F238E27FC236}">
                <a16:creationId xmlns:a16="http://schemas.microsoft.com/office/drawing/2014/main" id="{32A0D989-6955-451C-A40C-01C9C69F2223}"/>
              </a:ext>
            </a:extLst>
          </p:cNvPr>
          <p:cNvGraphicFramePr>
            <a:graphicFrameLocks/>
          </p:cNvGraphicFramePr>
          <p:nvPr>
            <p:extLst>
              <p:ext uri="{D42A27DB-BD31-4B8C-83A1-F6EECF244321}">
                <p14:modId xmlns:p14="http://schemas.microsoft.com/office/powerpoint/2010/main" val="2980559455"/>
              </p:ext>
            </p:extLst>
          </p:nvPr>
        </p:nvGraphicFramePr>
        <p:xfrm>
          <a:off x="742950" y="1233287"/>
          <a:ext cx="10912400" cy="4625379"/>
        </p:xfrm>
        <a:graphic>
          <a:graphicData uri="http://schemas.openxmlformats.org/drawingml/2006/table">
            <a:tbl>
              <a:tblPr firstRow="1" bandRow="1">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effectLst>
                  <a:outerShdw blurRad="40000" dist="20000" dir="5400000" rotWithShape="0">
                    <a:srgbClr val="000000">
                      <a:alpha val="38000"/>
                    </a:srgbClr>
                  </a:outerShdw>
                </a:effectLst>
              </a:tblPr>
              <a:tblGrid>
                <a:gridCol w="2182480">
                  <a:extLst>
                    <a:ext uri="{9D8B030D-6E8A-4147-A177-3AD203B41FA5}">
                      <a16:colId xmlns:a16="http://schemas.microsoft.com/office/drawing/2014/main" val="20000"/>
                    </a:ext>
                  </a:extLst>
                </a:gridCol>
                <a:gridCol w="2182480">
                  <a:extLst>
                    <a:ext uri="{9D8B030D-6E8A-4147-A177-3AD203B41FA5}">
                      <a16:colId xmlns:a16="http://schemas.microsoft.com/office/drawing/2014/main" val="20001"/>
                    </a:ext>
                  </a:extLst>
                </a:gridCol>
                <a:gridCol w="2182480">
                  <a:extLst>
                    <a:ext uri="{9D8B030D-6E8A-4147-A177-3AD203B41FA5}">
                      <a16:colId xmlns:a16="http://schemas.microsoft.com/office/drawing/2014/main" val="20002"/>
                    </a:ext>
                  </a:extLst>
                </a:gridCol>
                <a:gridCol w="2182480">
                  <a:extLst>
                    <a:ext uri="{9D8B030D-6E8A-4147-A177-3AD203B41FA5}">
                      <a16:colId xmlns:a16="http://schemas.microsoft.com/office/drawing/2014/main" val="20003"/>
                    </a:ext>
                  </a:extLst>
                </a:gridCol>
                <a:gridCol w="2182480">
                  <a:extLst>
                    <a:ext uri="{9D8B030D-6E8A-4147-A177-3AD203B41FA5}">
                      <a16:colId xmlns:a16="http://schemas.microsoft.com/office/drawing/2014/main" val="20004"/>
                    </a:ext>
                  </a:extLst>
                </a:gridCol>
              </a:tblGrid>
              <a:tr h="16197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 of Contracts</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Percent of # of Contracts</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Value</a:t>
                      </a:r>
                    </a:p>
                    <a:p>
                      <a:pPr algn="ctr"/>
                      <a:r>
                        <a:rPr lang="en-US" sz="2400" b="1" dirty="0">
                          <a:latin typeface="Arial" panose="020B0604020202020204" pitchFamily="34" charset="0"/>
                          <a:cs typeface="Arial" panose="020B0604020202020204" pitchFamily="34" charset="0"/>
                        </a:rPr>
                        <a:t>(in $ billions)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Percent of Total Value</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extLst>
                  <a:ext uri="{0D108BD9-81ED-4DB2-BD59-A6C34878D82A}">
                    <a16:rowId xmlns:a16="http://schemas.microsoft.com/office/drawing/2014/main" val="10000"/>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ABC</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1,493</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46.3%</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$124.47</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52.2%</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10001"/>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Non-ABC</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1,729</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53.7%</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$113.98</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47.8%</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extLst>
                  <a:ext uri="{0D108BD9-81ED-4DB2-BD59-A6C34878D82A}">
                    <a16:rowId xmlns:a16="http://schemas.microsoft.com/office/drawing/2014/main" val="10002"/>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Total</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3,222</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$238.45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10003"/>
                  </a:ext>
                </a:extLst>
              </a:tr>
            </a:tbl>
          </a:graphicData>
        </a:graphic>
      </p:graphicFrame>
      <p:sp>
        <p:nvSpPr>
          <p:cNvPr id="20" name="Rectangle 19">
            <a:extLst>
              <a:ext uri="{FF2B5EF4-FFF2-40B4-BE49-F238E27FC236}">
                <a16:creationId xmlns:a16="http://schemas.microsoft.com/office/drawing/2014/main" id="{44FCE3F3-B0E8-4DED-AF9D-FF914B32FC67}"/>
              </a:ext>
            </a:extLst>
          </p:cNvPr>
          <p:cNvSpPr/>
          <p:nvPr/>
        </p:nvSpPr>
        <p:spPr>
          <a:xfrm>
            <a:off x="280220" y="6205386"/>
            <a:ext cx="7011376" cy="461665"/>
          </a:xfrm>
          <a:prstGeom prst="rect">
            <a:avLst/>
          </a:prstGeom>
        </p:spPr>
        <p:txBody>
          <a:bodyPr wrap="square">
            <a:spAutoFit/>
          </a:bodyPr>
          <a:lstStyle/>
          <a:p>
            <a:pPr marL="0" marR="0" lvl="0" indent="0" algn="l" defTabSz="811193" rtl="0" eaLnBrk="1" fontAlgn="auto" latinLnBrk="0" hangingPunct="1">
              <a:lnSpc>
                <a:spcPct val="100000"/>
              </a:lnSpc>
              <a:spcBef>
                <a:spcPct val="0"/>
              </a:spcBef>
              <a:spcAft>
                <a:spcPts val="0"/>
              </a:spcAft>
              <a:buClrTx/>
              <a:buSzTx/>
              <a:buFontTx/>
              <a:buNone/>
              <a:tabLst/>
              <a:defRPr/>
            </a:pP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USASpending.gov (accessed 1/4/24) cross-referenced with ABC membership as of 12/5/23.</a:t>
            </a:r>
          </a:p>
          <a:p>
            <a:pPr marL="0" marR="0" lvl="0" indent="0" algn="l" defTabSz="811193" rtl="0" eaLnBrk="1" fontAlgn="auto" latinLnBrk="0" hangingPunct="1">
              <a:lnSpc>
                <a:spcPct val="100000"/>
              </a:lnSpc>
              <a:spcBef>
                <a:spcPct val="0"/>
              </a:spcBef>
              <a:spcAft>
                <a:spcPts val="0"/>
              </a:spcAft>
              <a:buClrTx/>
              <a:buSzTx/>
              <a:buFontTx/>
              <a:buNone/>
              <a:tabLst/>
              <a:defRPr/>
            </a:pPr>
            <a:endPar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460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654384" y="369045"/>
            <a:ext cx="10537616"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PLA MANDATES ON FEDERAL CONTRACTS, FY09-FY23</a:t>
            </a:r>
          </a:p>
        </p:txBody>
      </p:sp>
      <p:sp>
        <p:nvSpPr>
          <p:cNvPr id="27" name="Rectangle 14">
            <a:extLst>
              <a:ext uri="{FF2B5EF4-FFF2-40B4-BE49-F238E27FC236}">
                <a16:creationId xmlns:a16="http://schemas.microsoft.com/office/drawing/2014/main" id="{40931211-7ECA-48F8-B048-04E7B3C072B2}"/>
              </a:ext>
            </a:extLst>
          </p:cNvPr>
          <p:cNvSpPr>
            <a:spLocks noChangeArrowheads="1"/>
          </p:cNvSpPr>
          <p:nvPr/>
        </p:nvSpPr>
        <p:spPr bwMode="auto">
          <a:xfrm>
            <a:off x="330656" y="1959793"/>
            <a:ext cx="7392492" cy="3416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63A78"/>
                </a:solidFill>
                <a:effectLst/>
                <a:uLnTx/>
                <a:uFillTx/>
                <a:latin typeface="Wingdings" panose="05000000000000000000" pitchFamily="2" charset="2"/>
                <a:ea typeface="ＭＳ Ｐゴシック" panose="020B0600070205080204" pitchFamily="34" charset="-128"/>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PLA 		</a:t>
            </a:r>
            <a:r>
              <a:rPr kumimoji="0" lang="en-US" sz="1800" b="0" i="0" u="none" strike="noStrike" kern="1200" cap="none" spc="0" normalizeH="0" baseline="0" noProof="0" dirty="0">
                <a:ln>
                  <a:noFill/>
                </a:ln>
                <a:solidFill>
                  <a:srgbClr val="EE293C"/>
                </a:solidFill>
                <a:effectLst/>
                <a:uLnTx/>
                <a:uFillTx/>
                <a:latin typeface="Wingdings" panose="05000000000000000000" pitchFamily="2" charset="2"/>
                <a:ea typeface="ＭＳ Ｐゴシック" panose="020B0600070205080204" pitchFamily="34" charset="-128"/>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Non-PLA</a:t>
            </a:r>
          </a:p>
        </p:txBody>
      </p:sp>
      <p:grpSp>
        <p:nvGrpSpPr>
          <p:cNvPr id="5" name="Group 4">
            <a:extLst>
              <a:ext uri="{FF2B5EF4-FFF2-40B4-BE49-F238E27FC236}">
                <a16:creationId xmlns:a16="http://schemas.microsoft.com/office/drawing/2014/main" id="{351EE8D2-CC87-4691-97D6-1C59AF7E953A}"/>
              </a:ext>
            </a:extLst>
          </p:cNvPr>
          <p:cNvGrpSpPr/>
          <p:nvPr/>
        </p:nvGrpSpPr>
        <p:grpSpPr>
          <a:xfrm>
            <a:off x="471949" y="1729494"/>
            <a:ext cx="7109906" cy="3855778"/>
            <a:chOff x="715726" y="2757100"/>
            <a:chExt cx="10742849" cy="3482414"/>
          </a:xfrm>
        </p:grpSpPr>
        <p:graphicFrame>
          <p:nvGraphicFramePr>
            <p:cNvPr id="6" name="Chart 5">
              <a:extLst>
                <a:ext uri="{FF2B5EF4-FFF2-40B4-BE49-F238E27FC236}">
                  <a16:creationId xmlns:a16="http://schemas.microsoft.com/office/drawing/2014/main" id="{A47E1620-BC2C-4105-AC97-D0F5834739DC}"/>
                </a:ext>
              </a:extLst>
            </p:cNvPr>
            <p:cNvGraphicFramePr/>
            <p:nvPr>
              <p:extLst>
                <p:ext uri="{D42A27DB-BD31-4B8C-83A1-F6EECF244321}">
                  <p14:modId xmlns:p14="http://schemas.microsoft.com/office/powerpoint/2010/main" val="965010374"/>
                </p:ext>
              </p:extLst>
            </p:nvPr>
          </p:nvGraphicFramePr>
          <p:xfrm>
            <a:off x="715726" y="2757100"/>
            <a:ext cx="10742849" cy="348241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DD842F8A-F3EB-4DA1-AB1C-DDBB02DEB5A3}"/>
                </a:ext>
              </a:extLst>
            </p:cNvPr>
            <p:cNvSpPr/>
            <p:nvPr/>
          </p:nvSpPr>
          <p:spPr>
            <a:xfrm>
              <a:off x="3219857" y="3445120"/>
              <a:ext cx="1364120" cy="30577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$1.26 B</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ED7DE1EB-21A0-4C51-8836-5C361231FD8D}"/>
                </a:ext>
              </a:extLst>
            </p:cNvPr>
            <p:cNvSpPr/>
            <p:nvPr/>
          </p:nvSpPr>
          <p:spPr>
            <a:xfrm>
              <a:off x="8447117" y="3878689"/>
              <a:ext cx="1708057" cy="30577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$237.19 B</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86B55928-FBA4-4AD9-87B2-AA31FF6794F6}"/>
                </a:ext>
              </a:extLst>
            </p:cNvPr>
            <p:cNvSpPr/>
            <p:nvPr/>
          </p:nvSpPr>
          <p:spPr>
            <a:xfrm>
              <a:off x="2939877" y="5228152"/>
              <a:ext cx="559958" cy="2849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1BF824C1-67BD-4060-88F2-91B5F33CF5EE}"/>
                </a:ext>
              </a:extLst>
            </p:cNvPr>
            <p:cNvSpPr/>
            <p:nvPr/>
          </p:nvSpPr>
          <p:spPr>
            <a:xfrm>
              <a:off x="8586454" y="5655591"/>
              <a:ext cx="1054093" cy="30577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panose="020B0604020202020204" pitchFamily="34" charset="0"/>
                  <a:cs typeface="Arial" panose="020B0604020202020204" pitchFamily="34" charset="0"/>
                </a:rPr>
                <a:t>3</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,210</a:t>
              </a:r>
            </a:p>
          </p:txBody>
        </p:sp>
      </p:grpSp>
      <p:sp>
        <p:nvSpPr>
          <p:cNvPr id="11" name="Rectangle 10"/>
          <p:cNvSpPr/>
          <p:nvPr/>
        </p:nvSpPr>
        <p:spPr>
          <a:xfrm>
            <a:off x="7980064" y="1218338"/>
            <a:ext cx="3675286" cy="4877661"/>
          </a:xfrm>
          <a:prstGeom prst="rect">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4">
            <a:extLst>
              <a:ext uri="{FF2B5EF4-FFF2-40B4-BE49-F238E27FC236}">
                <a16:creationId xmlns:a16="http://schemas.microsoft.com/office/drawing/2014/main" id="{40931211-7ECA-48F8-B048-04E7B3C072B2}"/>
              </a:ext>
            </a:extLst>
          </p:cNvPr>
          <p:cNvSpPr>
            <a:spLocks noChangeArrowheads="1"/>
          </p:cNvSpPr>
          <p:nvPr/>
        </p:nvSpPr>
        <p:spPr bwMode="auto">
          <a:xfrm>
            <a:off x="8057598" y="1375915"/>
            <a:ext cx="3530096" cy="4541756"/>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342900" marR="0" lvl="0" indent="-34290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Non-GMPLA contracts far outnumber GMPLA contracts by value (99.6%) and number of contracts (99.3%) on $</a:t>
            </a:r>
            <a:r>
              <a:rPr lang="en-US" sz="2400" dirty="0">
                <a:solidFill>
                  <a:prstClr val="black"/>
                </a:solidFill>
                <a:latin typeface="Arial" panose="020B0604020202020204" pitchFamily="34" charset="0"/>
                <a:cs typeface="Arial" panose="020B0604020202020204" pitchFamily="34" charset="0"/>
              </a:rPr>
              <a:t>238.458</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B of federal projects greater than $25M.</a:t>
            </a:r>
          </a:p>
          <a:p>
            <a:pPr marL="342900" marR="0" lvl="0" indent="-34290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There have been no federal GMPLAs during the Trump and Biden administrations. </a:t>
            </a:r>
          </a:p>
        </p:txBody>
      </p:sp>
      <p:sp>
        <p:nvSpPr>
          <p:cNvPr id="14" name="Rectangle 13"/>
          <p:cNvSpPr/>
          <p:nvPr/>
        </p:nvSpPr>
        <p:spPr>
          <a:xfrm>
            <a:off x="268725" y="1218339"/>
            <a:ext cx="7429934" cy="4467619"/>
          </a:xfrm>
          <a:prstGeom prst="rect">
            <a:avLst/>
          </a:prstGeom>
          <a:noFill/>
          <a:ln w="19050">
            <a:solidFill>
              <a:srgbClr val="EE29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B0996EFB-A726-4891-8467-A2FC07BFCFAE}"/>
              </a:ext>
            </a:extLst>
          </p:cNvPr>
          <p:cNvSpPr>
            <a:spLocks noChangeArrowheads="1"/>
          </p:cNvSpPr>
          <p:nvPr/>
        </p:nvSpPr>
        <p:spPr bwMode="auto">
          <a:xfrm>
            <a:off x="245323" y="1270957"/>
            <a:ext cx="7453336" cy="707886"/>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19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Total value of PLA mandate/preference contracts greater than $25M, FY2009-FY2023</a:t>
            </a:r>
          </a:p>
        </p:txBody>
      </p:sp>
      <p:sp>
        <p:nvSpPr>
          <p:cNvPr id="17" name="Rectangle 16">
            <a:extLst>
              <a:ext uri="{FF2B5EF4-FFF2-40B4-BE49-F238E27FC236}">
                <a16:creationId xmlns:a16="http://schemas.microsoft.com/office/drawing/2014/main" id="{44FCE3F3-B0E8-4DED-AF9D-FF914B32FC67}"/>
              </a:ext>
            </a:extLst>
          </p:cNvPr>
          <p:cNvSpPr/>
          <p:nvPr/>
        </p:nvSpPr>
        <p:spPr>
          <a:xfrm>
            <a:off x="280221" y="5870106"/>
            <a:ext cx="7011376" cy="461665"/>
          </a:xfrm>
          <a:prstGeom prst="rect">
            <a:avLst/>
          </a:prstGeom>
        </p:spPr>
        <p:txBody>
          <a:bodyPr wrap="square">
            <a:spAutoFit/>
          </a:bodyPr>
          <a:lstStyle/>
          <a:p>
            <a:pPr marL="0" marR="0" lvl="0" indent="0" algn="l" defTabSz="811193" rtl="0" eaLnBrk="1" fontAlgn="auto" latinLnBrk="0" hangingPunct="1">
              <a:lnSpc>
                <a:spcPct val="100000"/>
              </a:lnSpc>
              <a:spcBef>
                <a:spcPct val="0"/>
              </a:spcBef>
              <a:spcAft>
                <a:spcPts val="0"/>
              </a:spcAft>
              <a:buClrTx/>
              <a:buSzTx/>
              <a:buFontTx/>
              <a:buNone/>
              <a:tabLst/>
              <a:defRPr/>
            </a:pP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USASpending.gov (accessed 1/4/24) cross-referenced with known list of federal government-mandated PLAs</a:t>
            </a:r>
          </a:p>
        </p:txBody>
      </p:sp>
    </p:spTree>
    <p:extLst>
      <p:ext uri="{BB962C8B-B14F-4D97-AF65-F5344CB8AC3E}">
        <p14:creationId xmlns:p14="http://schemas.microsoft.com/office/powerpoint/2010/main" val="347216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593425" y="267846"/>
            <a:ext cx="10676952"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29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ABC MEMBERS WON THE MAJORITY OF LARGE-SCALE FEDERAL CONTRACTS &gt;</a:t>
            </a:r>
            <a:r>
              <a:rPr kumimoji="0" lang="en-US" sz="2900" b="1" i="0" u="none" strike="noStrike" kern="1200" cap="none" spc="0" normalizeH="0" baseline="0" noProof="0" dirty="0">
                <a:ln>
                  <a:noFill/>
                </a:ln>
                <a:solidFill>
                  <a:srgbClr val="163A78"/>
                </a:solidFill>
                <a:effectLst/>
                <a:highlight>
                  <a:srgbClr val="FFFF00"/>
                </a:highlight>
                <a:uLnTx/>
                <a:uFillTx/>
                <a:latin typeface="Arial" panose="020B0604020202020204" pitchFamily="34" charset="0"/>
                <a:ea typeface="+mj-ea"/>
                <a:cs typeface="Arial" panose="020B0604020202020204" pitchFamily="34" charset="0"/>
              </a:rPr>
              <a:t>$35M</a:t>
            </a:r>
            <a:r>
              <a:rPr kumimoji="0" lang="en-US" sz="29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 FY2009-FY2023</a:t>
            </a:r>
          </a:p>
        </p:txBody>
      </p:sp>
      <p:graphicFrame>
        <p:nvGraphicFramePr>
          <p:cNvPr id="19" name="Content Placeholder 11">
            <a:extLst>
              <a:ext uri="{FF2B5EF4-FFF2-40B4-BE49-F238E27FC236}">
                <a16:creationId xmlns:a16="http://schemas.microsoft.com/office/drawing/2014/main" id="{32A0D989-6955-451C-A40C-01C9C69F2223}"/>
              </a:ext>
            </a:extLst>
          </p:cNvPr>
          <p:cNvGraphicFramePr>
            <a:graphicFrameLocks/>
          </p:cNvGraphicFramePr>
          <p:nvPr>
            <p:extLst>
              <p:ext uri="{D42A27DB-BD31-4B8C-83A1-F6EECF244321}">
                <p14:modId xmlns:p14="http://schemas.microsoft.com/office/powerpoint/2010/main" val="2253469669"/>
              </p:ext>
            </p:extLst>
          </p:nvPr>
        </p:nvGraphicFramePr>
        <p:xfrm>
          <a:off x="742950" y="1233287"/>
          <a:ext cx="10912400" cy="4625379"/>
        </p:xfrm>
        <a:graphic>
          <a:graphicData uri="http://schemas.openxmlformats.org/drawingml/2006/table">
            <a:tbl>
              <a:tblPr firstRow="1" bandRow="1">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effectLst>
                  <a:outerShdw blurRad="40000" dist="20000" dir="5400000" rotWithShape="0">
                    <a:srgbClr val="000000">
                      <a:alpha val="38000"/>
                    </a:srgbClr>
                  </a:outerShdw>
                </a:effectLst>
              </a:tblPr>
              <a:tblGrid>
                <a:gridCol w="2182480">
                  <a:extLst>
                    <a:ext uri="{9D8B030D-6E8A-4147-A177-3AD203B41FA5}">
                      <a16:colId xmlns:a16="http://schemas.microsoft.com/office/drawing/2014/main" val="20000"/>
                    </a:ext>
                  </a:extLst>
                </a:gridCol>
                <a:gridCol w="2182480">
                  <a:extLst>
                    <a:ext uri="{9D8B030D-6E8A-4147-A177-3AD203B41FA5}">
                      <a16:colId xmlns:a16="http://schemas.microsoft.com/office/drawing/2014/main" val="20001"/>
                    </a:ext>
                  </a:extLst>
                </a:gridCol>
                <a:gridCol w="2182480">
                  <a:extLst>
                    <a:ext uri="{9D8B030D-6E8A-4147-A177-3AD203B41FA5}">
                      <a16:colId xmlns:a16="http://schemas.microsoft.com/office/drawing/2014/main" val="20002"/>
                    </a:ext>
                  </a:extLst>
                </a:gridCol>
                <a:gridCol w="2182480">
                  <a:extLst>
                    <a:ext uri="{9D8B030D-6E8A-4147-A177-3AD203B41FA5}">
                      <a16:colId xmlns:a16="http://schemas.microsoft.com/office/drawing/2014/main" val="20003"/>
                    </a:ext>
                  </a:extLst>
                </a:gridCol>
                <a:gridCol w="2182480">
                  <a:extLst>
                    <a:ext uri="{9D8B030D-6E8A-4147-A177-3AD203B41FA5}">
                      <a16:colId xmlns:a16="http://schemas.microsoft.com/office/drawing/2014/main" val="20004"/>
                    </a:ext>
                  </a:extLst>
                </a:gridCol>
              </a:tblGrid>
              <a:tr h="16197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 of Contracts</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Percent of # of Contracts</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Value</a:t>
                      </a:r>
                    </a:p>
                    <a:p>
                      <a:pPr algn="ctr"/>
                      <a:r>
                        <a:rPr lang="en-US" sz="2400" b="1" dirty="0">
                          <a:latin typeface="Arial" panose="020B0604020202020204" pitchFamily="34" charset="0"/>
                          <a:cs typeface="Arial" panose="020B0604020202020204" pitchFamily="34" charset="0"/>
                        </a:rPr>
                        <a:t>(in $ billions)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Percent of Total Value</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extLst>
                  <a:ext uri="{0D108BD9-81ED-4DB2-BD59-A6C34878D82A}">
                    <a16:rowId xmlns:a16="http://schemas.microsoft.com/office/drawing/2014/main" val="10000"/>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ABC</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1,054</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50.04%</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$111.46</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54.22%</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10001"/>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Non-ABC</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1,052</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49.95%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$94.1</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45.77%</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extLst>
                  <a:ext uri="{0D108BD9-81ED-4DB2-BD59-A6C34878D82A}">
                    <a16:rowId xmlns:a16="http://schemas.microsoft.com/office/drawing/2014/main" val="10002"/>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Total</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2,106</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$205.56</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10003"/>
                  </a:ext>
                </a:extLst>
              </a:tr>
            </a:tbl>
          </a:graphicData>
        </a:graphic>
      </p:graphicFrame>
      <p:sp>
        <p:nvSpPr>
          <p:cNvPr id="20" name="Rectangle 19">
            <a:extLst>
              <a:ext uri="{FF2B5EF4-FFF2-40B4-BE49-F238E27FC236}">
                <a16:creationId xmlns:a16="http://schemas.microsoft.com/office/drawing/2014/main" id="{44FCE3F3-B0E8-4DED-AF9D-FF914B32FC67}"/>
              </a:ext>
            </a:extLst>
          </p:cNvPr>
          <p:cNvSpPr/>
          <p:nvPr/>
        </p:nvSpPr>
        <p:spPr>
          <a:xfrm>
            <a:off x="280220" y="6205386"/>
            <a:ext cx="7011376" cy="461665"/>
          </a:xfrm>
          <a:prstGeom prst="rect">
            <a:avLst/>
          </a:prstGeom>
        </p:spPr>
        <p:txBody>
          <a:bodyPr wrap="square">
            <a:spAutoFit/>
          </a:bodyPr>
          <a:lstStyle/>
          <a:p>
            <a:pPr marL="0" marR="0" lvl="0" indent="0" algn="l" defTabSz="811193" rtl="0" eaLnBrk="1" fontAlgn="auto" latinLnBrk="0" hangingPunct="1">
              <a:lnSpc>
                <a:spcPct val="100000"/>
              </a:lnSpc>
              <a:spcBef>
                <a:spcPct val="0"/>
              </a:spcBef>
              <a:spcAft>
                <a:spcPts val="0"/>
              </a:spcAft>
              <a:buClrTx/>
              <a:buSzTx/>
              <a:buFontTx/>
              <a:buNone/>
              <a:tabLst/>
              <a:defRPr/>
            </a:pP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USASpending.gov (accessed 1/4/24) cross-referenced with ABC membership as of 12/5/23.</a:t>
            </a:r>
          </a:p>
          <a:p>
            <a:pPr marL="0" marR="0" lvl="0" indent="0" algn="l" defTabSz="811193" rtl="0" eaLnBrk="1" fontAlgn="auto" latinLnBrk="0" hangingPunct="1">
              <a:lnSpc>
                <a:spcPct val="100000"/>
              </a:lnSpc>
              <a:spcBef>
                <a:spcPct val="0"/>
              </a:spcBef>
              <a:spcAft>
                <a:spcPts val="0"/>
              </a:spcAft>
              <a:buClrTx/>
              <a:buSzTx/>
              <a:buFontTx/>
              <a:buNone/>
              <a:tabLst/>
              <a:defRPr/>
            </a:pPr>
            <a:endPar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047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654383" y="369045"/>
            <a:ext cx="10451891"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PLA MANDATES ON FEDERAL CONTRACTS, FY09-FY23</a:t>
            </a:r>
          </a:p>
        </p:txBody>
      </p:sp>
      <p:sp>
        <p:nvSpPr>
          <p:cNvPr id="27" name="Rectangle 14">
            <a:extLst>
              <a:ext uri="{FF2B5EF4-FFF2-40B4-BE49-F238E27FC236}">
                <a16:creationId xmlns:a16="http://schemas.microsoft.com/office/drawing/2014/main" id="{40931211-7ECA-48F8-B048-04E7B3C072B2}"/>
              </a:ext>
            </a:extLst>
          </p:cNvPr>
          <p:cNvSpPr>
            <a:spLocks noChangeArrowheads="1"/>
          </p:cNvSpPr>
          <p:nvPr/>
        </p:nvSpPr>
        <p:spPr bwMode="auto">
          <a:xfrm>
            <a:off x="330656" y="1959793"/>
            <a:ext cx="7392492" cy="3416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63A78"/>
                </a:solidFill>
                <a:effectLst/>
                <a:uLnTx/>
                <a:uFillTx/>
                <a:latin typeface="Wingdings" panose="05000000000000000000" pitchFamily="2" charset="2"/>
                <a:ea typeface="ＭＳ Ｐゴシック" panose="020B0600070205080204" pitchFamily="34" charset="-128"/>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PLA 		</a:t>
            </a:r>
            <a:r>
              <a:rPr kumimoji="0" lang="en-US" sz="1800" b="0" i="0" u="none" strike="noStrike" kern="1200" cap="none" spc="0" normalizeH="0" baseline="0" noProof="0" dirty="0">
                <a:ln>
                  <a:noFill/>
                </a:ln>
                <a:solidFill>
                  <a:srgbClr val="EE293C"/>
                </a:solidFill>
                <a:effectLst/>
                <a:uLnTx/>
                <a:uFillTx/>
                <a:latin typeface="Wingdings" panose="05000000000000000000" pitchFamily="2" charset="2"/>
                <a:ea typeface="ＭＳ Ｐゴシック" panose="020B0600070205080204" pitchFamily="34" charset="-128"/>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Non-PLA</a:t>
            </a:r>
          </a:p>
        </p:txBody>
      </p:sp>
      <p:grpSp>
        <p:nvGrpSpPr>
          <p:cNvPr id="5" name="Group 4">
            <a:extLst>
              <a:ext uri="{FF2B5EF4-FFF2-40B4-BE49-F238E27FC236}">
                <a16:creationId xmlns:a16="http://schemas.microsoft.com/office/drawing/2014/main" id="{351EE8D2-CC87-4691-97D6-1C59AF7E953A}"/>
              </a:ext>
            </a:extLst>
          </p:cNvPr>
          <p:cNvGrpSpPr/>
          <p:nvPr/>
        </p:nvGrpSpPr>
        <p:grpSpPr>
          <a:xfrm>
            <a:off x="471949" y="1729494"/>
            <a:ext cx="7109906" cy="3855778"/>
            <a:chOff x="715726" y="2757100"/>
            <a:chExt cx="10742849" cy="3482414"/>
          </a:xfrm>
        </p:grpSpPr>
        <p:graphicFrame>
          <p:nvGraphicFramePr>
            <p:cNvPr id="6" name="Chart 5">
              <a:extLst>
                <a:ext uri="{FF2B5EF4-FFF2-40B4-BE49-F238E27FC236}">
                  <a16:creationId xmlns:a16="http://schemas.microsoft.com/office/drawing/2014/main" id="{A47E1620-BC2C-4105-AC97-D0F5834739DC}"/>
                </a:ext>
              </a:extLst>
            </p:cNvPr>
            <p:cNvGraphicFramePr/>
            <p:nvPr>
              <p:extLst>
                <p:ext uri="{D42A27DB-BD31-4B8C-83A1-F6EECF244321}">
                  <p14:modId xmlns:p14="http://schemas.microsoft.com/office/powerpoint/2010/main" val="169406590"/>
                </p:ext>
              </p:extLst>
            </p:nvPr>
          </p:nvGraphicFramePr>
          <p:xfrm>
            <a:off x="715726" y="2757100"/>
            <a:ext cx="10742849" cy="348241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DD842F8A-F3EB-4DA1-AB1C-DDBB02DEB5A3}"/>
                </a:ext>
              </a:extLst>
            </p:cNvPr>
            <p:cNvSpPr/>
            <p:nvPr/>
          </p:nvSpPr>
          <p:spPr>
            <a:xfrm>
              <a:off x="3219857" y="3445120"/>
              <a:ext cx="1364120" cy="30577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$1.26 B</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ED7DE1EB-21A0-4C51-8836-5C361231FD8D}"/>
                </a:ext>
              </a:extLst>
            </p:cNvPr>
            <p:cNvSpPr/>
            <p:nvPr/>
          </p:nvSpPr>
          <p:spPr>
            <a:xfrm>
              <a:off x="8447117" y="3878689"/>
              <a:ext cx="1536089" cy="30577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$204.3 B</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86B55928-FBA4-4AD9-87B2-AA31FF6794F6}"/>
                </a:ext>
              </a:extLst>
            </p:cNvPr>
            <p:cNvSpPr/>
            <p:nvPr/>
          </p:nvSpPr>
          <p:spPr>
            <a:xfrm>
              <a:off x="2939877" y="5228152"/>
              <a:ext cx="559958" cy="2849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1BF824C1-67BD-4060-88F2-91B5F33CF5EE}"/>
                </a:ext>
              </a:extLst>
            </p:cNvPr>
            <p:cNvSpPr/>
            <p:nvPr/>
          </p:nvSpPr>
          <p:spPr>
            <a:xfrm>
              <a:off x="8586454" y="5655591"/>
              <a:ext cx="1054093" cy="30577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2,094</a:t>
              </a:r>
            </a:p>
          </p:txBody>
        </p:sp>
      </p:grpSp>
      <p:sp>
        <p:nvSpPr>
          <p:cNvPr id="11" name="Rectangle 10"/>
          <p:cNvSpPr/>
          <p:nvPr/>
        </p:nvSpPr>
        <p:spPr>
          <a:xfrm>
            <a:off x="7980064" y="1218338"/>
            <a:ext cx="3675286" cy="4877661"/>
          </a:xfrm>
          <a:prstGeom prst="rect">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4">
            <a:extLst>
              <a:ext uri="{FF2B5EF4-FFF2-40B4-BE49-F238E27FC236}">
                <a16:creationId xmlns:a16="http://schemas.microsoft.com/office/drawing/2014/main" id="{40931211-7ECA-48F8-B048-04E7B3C072B2}"/>
              </a:ext>
            </a:extLst>
          </p:cNvPr>
          <p:cNvSpPr>
            <a:spLocks noChangeArrowheads="1"/>
          </p:cNvSpPr>
          <p:nvPr/>
        </p:nvSpPr>
        <p:spPr bwMode="auto">
          <a:xfrm>
            <a:off x="8057598" y="1375915"/>
            <a:ext cx="3530096" cy="4541756"/>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342900" marR="0" lvl="0" indent="-34290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Non-GMPLA contracts far outnumber GMPLA contracts by value (99.</a:t>
            </a:r>
            <a:r>
              <a:rPr lang="en-US" sz="2400" dirty="0">
                <a:solidFill>
                  <a:prstClr val="black"/>
                </a:solidFill>
                <a:latin typeface="Arial" panose="020B0604020202020204" pitchFamily="34" charset="0"/>
                <a:cs typeface="Arial" panose="020B0604020202020204" pitchFamily="34" charset="0"/>
              </a:rPr>
              <a:t>4</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and number of contracts (99.</a:t>
            </a:r>
            <a:r>
              <a:rPr lang="en-US" sz="2400" dirty="0">
                <a:solidFill>
                  <a:prstClr val="black"/>
                </a:solidFill>
                <a:latin typeface="Arial" panose="020B0604020202020204" pitchFamily="34" charset="0"/>
                <a:cs typeface="Arial" panose="020B0604020202020204" pitchFamily="34" charset="0"/>
              </a:rPr>
              <a:t>44</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on $</a:t>
            </a:r>
            <a:r>
              <a:rPr lang="en-US" sz="2400" dirty="0">
                <a:solidFill>
                  <a:prstClr val="black"/>
                </a:solidFill>
                <a:latin typeface="Arial" panose="020B0604020202020204" pitchFamily="34" charset="0"/>
                <a:cs typeface="Arial" panose="020B0604020202020204" pitchFamily="34" charset="0"/>
              </a:rPr>
              <a:t>205.56</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B of federal projects greater than $35M.</a:t>
            </a:r>
          </a:p>
          <a:p>
            <a:pPr marL="342900" marR="0" lvl="0" indent="-34290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There have been no federal GMPLAs during the Trump and Biden administrations. </a:t>
            </a:r>
          </a:p>
        </p:txBody>
      </p:sp>
      <p:sp>
        <p:nvSpPr>
          <p:cNvPr id="14" name="Rectangle 13"/>
          <p:cNvSpPr/>
          <p:nvPr/>
        </p:nvSpPr>
        <p:spPr>
          <a:xfrm>
            <a:off x="268725" y="1218339"/>
            <a:ext cx="7429934" cy="4467619"/>
          </a:xfrm>
          <a:prstGeom prst="rect">
            <a:avLst/>
          </a:prstGeom>
          <a:noFill/>
          <a:ln w="19050">
            <a:solidFill>
              <a:srgbClr val="EE29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B0996EFB-A726-4891-8467-A2FC07BFCFAE}"/>
              </a:ext>
            </a:extLst>
          </p:cNvPr>
          <p:cNvSpPr>
            <a:spLocks noChangeArrowheads="1"/>
          </p:cNvSpPr>
          <p:nvPr/>
        </p:nvSpPr>
        <p:spPr bwMode="auto">
          <a:xfrm>
            <a:off x="245323" y="1270957"/>
            <a:ext cx="7453336" cy="707886"/>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19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Total value of PLA mandate/preference contracts greater than </a:t>
            </a:r>
            <a:r>
              <a:rPr kumimoji="0" lang="en-US" altLang="en-US" sz="20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ＭＳ Ｐゴシック" panose="020B0600070205080204" pitchFamily="34" charset="-128"/>
                <a:cs typeface="Arial" panose="020B0604020202020204" pitchFamily="34" charset="0"/>
              </a:rPr>
              <a:t>$35M</a:t>
            </a: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FY2009-FY2023</a:t>
            </a:r>
          </a:p>
        </p:txBody>
      </p:sp>
      <p:sp>
        <p:nvSpPr>
          <p:cNvPr id="17" name="Rectangle 16">
            <a:extLst>
              <a:ext uri="{FF2B5EF4-FFF2-40B4-BE49-F238E27FC236}">
                <a16:creationId xmlns:a16="http://schemas.microsoft.com/office/drawing/2014/main" id="{44FCE3F3-B0E8-4DED-AF9D-FF914B32FC67}"/>
              </a:ext>
            </a:extLst>
          </p:cNvPr>
          <p:cNvSpPr/>
          <p:nvPr/>
        </p:nvSpPr>
        <p:spPr>
          <a:xfrm>
            <a:off x="280221" y="5870106"/>
            <a:ext cx="7011376" cy="461665"/>
          </a:xfrm>
          <a:prstGeom prst="rect">
            <a:avLst/>
          </a:prstGeom>
        </p:spPr>
        <p:txBody>
          <a:bodyPr wrap="square">
            <a:spAutoFit/>
          </a:bodyPr>
          <a:lstStyle/>
          <a:p>
            <a:pPr marL="0" marR="0" lvl="0" indent="0" algn="l" defTabSz="811193" rtl="0" eaLnBrk="1" fontAlgn="auto" latinLnBrk="0" hangingPunct="1">
              <a:lnSpc>
                <a:spcPct val="100000"/>
              </a:lnSpc>
              <a:spcBef>
                <a:spcPct val="0"/>
              </a:spcBef>
              <a:spcAft>
                <a:spcPts val="0"/>
              </a:spcAft>
              <a:buClrTx/>
              <a:buSzTx/>
              <a:buFontTx/>
              <a:buNone/>
              <a:tabLst/>
              <a:defRPr/>
            </a:pP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USASpending.gov (accessed 1/4/24) cross-referenced with known list of federal government-mandated PLAs</a:t>
            </a:r>
          </a:p>
        </p:txBody>
      </p:sp>
    </p:spTree>
    <p:extLst>
      <p:ext uri="{BB962C8B-B14F-4D97-AF65-F5344CB8AC3E}">
        <p14:creationId xmlns:p14="http://schemas.microsoft.com/office/powerpoint/2010/main" val="361501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593425" y="267846"/>
            <a:ext cx="10676952"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29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LARGE-SCALE FEDERAL CONTRACTS &gt;</a:t>
            </a:r>
            <a:r>
              <a:rPr kumimoji="0" lang="en-US" sz="2900" b="1" i="0" u="none" strike="noStrike" kern="1200" cap="none" spc="0" normalizeH="0" baseline="0" noProof="0" dirty="0">
                <a:ln>
                  <a:noFill/>
                </a:ln>
                <a:solidFill>
                  <a:srgbClr val="163A78"/>
                </a:solidFill>
                <a:effectLst/>
                <a:highlight>
                  <a:srgbClr val="FFFF00"/>
                </a:highlight>
                <a:uLnTx/>
                <a:uFillTx/>
                <a:latin typeface="Arial" panose="020B0604020202020204" pitchFamily="34" charset="0"/>
                <a:ea typeface="+mj-ea"/>
                <a:cs typeface="Arial" panose="020B0604020202020204" pitchFamily="34" charset="0"/>
              </a:rPr>
              <a:t>$35M</a:t>
            </a:r>
            <a:r>
              <a:rPr kumimoji="0" lang="en-US" sz="29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 FY2023</a:t>
            </a:r>
          </a:p>
        </p:txBody>
      </p:sp>
      <p:graphicFrame>
        <p:nvGraphicFramePr>
          <p:cNvPr id="19" name="Content Placeholder 11">
            <a:extLst>
              <a:ext uri="{FF2B5EF4-FFF2-40B4-BE49-F238E27FC236}">
                <a16:creationId xmlns:a16="http://schemas.microsoft.com/office/drawing/2014/main" id="{32A0D989-6955-451C-A40C-01C9C69F2223}"/>
              </a:ext>
            </a:extLst>
          </p:cNvPr>
          <p:cNvGraphicFramePr>
            <a:graphicFrameLocks/>
          </p:cNvGraphicFramePr>
          <p:nvPr>
            <p:extLst>
              <p:ext uri="{D42A27DB-BD31-4B8C-83A1-F6EECF244321}">
                <p14:modId xmlns:p14="http://schemas.microsoft.com/office/powerpoint/2010/main" val="3442450789"/>
              </p:ext>
            </p:extLst>
          </p:nvPr>
        </p:nvGraphicFramePr>
        <p:xfrm>
          <a:off x="742950" y="1233287"/>
          <a:ext cx="10912400" cy="4625379"/>
        </p:xfrm>
        <a:graphic>
          <a:graphicData uri="http://schemas.openxmlformats.org/drawingml/2006/table">
            <a:tbl>
              <a:tblPr firstRow="1" bandRow="1">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effectLst>
                  <a:outerShdw blurRad="40000" dist="20000" dir="5400000" rotWithShape="0">
                    <a:srgbClr val="000000">
                      <a:alpha val="38000"/>
                    </a:srgbClr>
                  </a:outerShdw>
                </a:effectLst>
              </a:tblPr>
              <a:tblGrid>
                <a:gridCol w="2182480">
                  <a:extLst>
                    <a:ext uri="{9D8B030D-6E8A-4147-A177-3AD203B41FA5}">
                      <a16:colId xmlns:a16="http://schemas.microsoft.com/office/drawing/2014/main" val="20000"/>
                    </a:ext>
                  </a:extLst>
                </a:gridCol>
                <a:gridCol w="2182480">
                  <a:extLst>
                    <a:ext uri="{9D8B030D-6E8A-4147-A177-3AD203B41FA5}">
                      <a16:colId xmlns:a16="http://schemas.microsoft.com/office/drawing/2014/main" val="20001"/>
                    </a:ext>
                  </a:extLst>
                </a:gridCol>
                <a:gridCol w="2182480">
                  <a:extLst>
                    <a:ext uri="{9D8B030D-6E8A-4147-A177-3AD203B41FA5}">
                      <a16:colId xmlns:a16="http://schemas.microsoft.com/office/drawing/2014/main" val="20002"/>
                    </a:ext>
                  </a:extLst>
                </a:gridCol>
                <a:gridCol w="2182480">
                  <a:extLst>
                    <a:ext uri="{9D8B030D-6E8A-4147-A177-3AD203B41FA5}">
                      <a16:colId xmlns:a16="http://schemas.microsoft.com/office/drawing/2014/main" val="20003"/>
                    </a:ext>
                  </a:extLst>
                </a:gridCol>
                <a:gridCol w="2182480">
                  <a:extLst>
                    <a:ext uri="{9D8B030D-6E8A-4147-A177-3AD203B41FA5}">
                      <a16:colId xmlns:a16="http://schemas.microsoft.com/office/drawing/2014/main" val="20004"/>
                    </a:ext>
                  </a:extLst>
                </a:gridCol>
              </a:tblGrid>
              <a:tr h="16197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 of Contracts</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Percent of # of Contracts</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Value</a:t>
                      </a:r>
                    </a:p>
                    <a:p>
                      <a:pPr algn="ctr"/>
                      <a:r>
                        <a:rPr lang="en-US" sz="2400" b="1" dirty="0">
                          <a:latin typeface="Arial" panose="020B0604020202020204" pitchFamily="34" charset="0"/>
                          <a:cs typeface="Arial" panose="020B0604020202020204" pitchFamily="34" charset="0"/>
                        </a:rPr>
                        <a:t>(in $ billions)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Percent of Total Value</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extLst>
                  <a:ext uri="{0D108BD9-81ED-4DB2-BD59-A6C34878D82A}">
                    <a16:rowId xmlns:a16="http://schemas.microsoft.com/office/drawing/2014/main" val="10000"/>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ABC</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55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32.5%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$5.13</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34.4%</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10001"/>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Non-ABC</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114</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67.5%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$9.78</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a:latin typeface="Arial" panose="020B0604020202020204" pitchFamily="34" charset="0"/>
                          <a:cs typeface="Arial" panose="020B0604020202020204" pitchFamily="34" charset="0"/>
                        </a:rPr>
                        <a:t>65.6%</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extLst>
                  <a:ext uri="{0D108BD9-81ED-4DB2-BD59-A6C34878D82A}">
                    <a16:rowId xmlns:a16="http://schemas.microsoft.com/office/drawing/2014/main" val="10002"/>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Total</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169</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$14.91</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10003"/>
                  </a:ext>
                </a:extLst>
              </a:tr>
            </a:tbl>
          </a:graphicData>
        </a:graphic>
      </p:graphicFrame>
      <p:sp>
        <p:nvSpPr>
          <p:cNvPr id="20" name="Rectangle 19">
            <a:extLst>
              <a:ext uri="{FF2B5EF4-FFF2-40B4-BE49-F238E27FC236}">
                <a16:creationId xmlns:a16="http://schemas.microsoft.com/office/drawing/2014/main" id="{44FCE3F3-B0E8-4DED-AF9D-FF914B32FC67}"/>
              </a:ext>
            </a:extLst>
          </p:cNvPr>
          <p:cNvSpPr/>
          <p:nvPr/>
        </p:nvSpPr>
        <p:spPr>
          <a:xfrm>
            <a:off x="219836" y="6199753"/>
            <a:ext cx="7011376" cy="276999"/>
          </a:xfrm>
          <a:prstGeom prst="rect">
            <a:avLst/>
          </a:prstGeom>
        </p:spPr>
        <p:txBody>
          <a:bodyPr wrap="square">
            <a:spAutoFit/>
          </a:bodyPr>
          <a:lstStyle/>
          <a:p>
            <a:pPr marL="0" marR="0" lvl="0" indent="0" algn="l" defTabSz="811193" rtl="0" eaLnBrk="1" fontAlgn="auto" latinLnBrk="0" hangingPunct="1">
              <a:lnSpc>
                <a:spcPct val="100000"/>
              </a:lnSpc>
              <a:spcBef>
                <a:spcPct val="0"/>
              </a:spcBef>
              <a:spcAft>
                <a:spcPts val="0"/>
              </a:spcAft>
              <a:buClrTx/>
              <a:buSzTx/>
              <a:buFontTx/>
              <a:buNone/>
              <a:tabLst/>
              <a:defRPr/>
            </a:pP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USASpending.gov (accessed 1/4/24) cross-referenced with ABC membership as of 12/5/23.</a:t>
            </a:r>
          </a:p>
        </p:txBody>
      </p:sp>
      <p:sp>
        <p:nvSpPr>
          <p:cNvPr id="2" name="TextBox 1">
            <a:extLst>
              <a:ext uri="{FF2B5EF4-FFF2-40B4-BE49-F238E27FC236}">
                <a16:creationId xmlns:a16="http://schemas.microsoft.com/office/drawing/2014/main" id="{266AB647-84C4-8589-DB3E-B428B5517D52}"/>
              </a:ext>
            </a:extLst>
          </p:cNvPr>
          <p:cNvSpPr txBox="1"/>
          <p:nvPr/>
        </p:nvSpPr>
        <p:spPr>
          <a:xfrm>
            <a:off x="4577775" y="814668"/>
            <a:ext cx="3242750" cy="369332"/>
          </a:xfrm>
          <a:prstGeom prst="rect">
            <a:avLst/>
          </a:prstGeom>
          <a:noFill/>
          <a:ln>
            <a:solidFill>
              <a:srgbClr val="FF0000"/>
            </a:solidFill>
          </a:ln>
          <a:effectLst>
            <a:outerShdw blurRad="63500" sx="102000" sy="102000" algn="ctr" rotWithShape="0">
              <a:prstClr val="black">
                <a:alpha val="40000"/>
              </a:prstClr>
            </a:outerShdw>
          </a:effectLst>
        </p:spPr>
        <p:txBody>
          <a:bodyPr wrap="square" rtlCol="0">
            <a:spAutoFit/>
          </a:bodyPr>
          <a:lstStyle/>
          <a:p>
            <a:r>
              <a:rPr lang="en-US" b="1" dirty="0">
                <a:latin typeface="Arial" panose="020B0604020202020204" pitchFamily="34" charset="0"/>
                <a:cs typeface="Arial" panose="020B0604020202020204" pitchFamily="34" charset="0"/>
              </a:rPr>
              <a:t>No PLAs Mandated in FY23</a:t>
            </a:r>
          </a:p>
        </p:txBody>
      </p:sp>
    </p:spTree>
    <p:extLst>
      <p:ext uri="{BB962C8B-B14F-4D97-AF65-F5344CB8AC3E}">
        <p14:creationId xmlns:p14="http://schemas.microsoft.com/office/powerpoint/2010/main" val="42794379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14752</TotalTime>
  <Words>1814</Words>
  <Application>Microsoft Office PowerPoint</Application>
  <PresentationFormat>Widescreen</PresentationFormat>
  <Paragraphs>166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Brubeck</dc:creator>
  <cp:lastModifiedBy>Ben Brubeck</cp:lastModifiedBy>
  <cp:revision>4</cp:revision>
  <dcterms:created xsi:type="dcterms:W3CDTF">2024-01-09T20:38:59Z</dcterms:created>
  <dcterms:modified xsi:type="dcterms:W3CDTF">2024-02-02T19:21:59Z</dcterms:modified>
</cp:coreProperties>
</file>