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3" r:id="rId3"/>
    <p:sldId id="274" r:id="rId4"/>
    <p:sldId id="275" r:id="rId5"/>
    <p:sldId id="277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 Tan" initials="AT" lastIdx="8" clrIdx="0">
    <p:extLst>
      <p:ext uri="{19B8F6BF-5375-455C-9EA6-DF929625EA0E}">
        <p15:presenceInfo xmlns:p15="http://schemas.microsoft.com/office/powerpoint/2012/main" userId="S::at566@cornell.edu::e7a582fd-742c-4605-9d3c-15bb255ea9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D91"/>
    <a:srgbClr val="636363"/>
    <a:srgbClr val="F2975A"/>
    <a:srgbClr val="1F4E79"/>
    <a:srgbClr val="163A78"/>
    <a:srgbClr val="429445"/>
    <a:srgbClr val="EE2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63436" autoAdjust="0"/>
  </p:normalViewPr>
  <p:slideViewPr>
    <p:cSldViewPr snapToGrid="0">
      <p:cViewPr varScale="1">
        <p:scale>
          <a:sx n="69" d="100"/>
          <a:sy n="69" d="100"/>
        </p:scale>
        <p:origin x="19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prilTan\Desktop\ABC_Infrastructure%20Spending%20Census%202009-2020_v1_APT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78293846008412E-2"/>
          <c:y val="2.619874741106866E-2"/>
          <c:w val="0.93616789465744132"/>
          <c:h val="0.916687983232801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'Total Graph'!$B$29:$B$30</c:f>
              <c:strCache>
                <c:ptCount val="2"/>
                <c:pt idx="0">
                  <c:v>Total</c:v>
                </c:pt>
                <c:pt idx="1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1917915465251E-3"/>
                  <c:y val="-0.27762270653127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BE7-F540-9F6B-09FD88F1B3E5}"/>
                </c:ext>
              </c:extLst>
            </c:dLbl>
            <c:dLbl>
              <c:idx val="4"/>
              <c:layout>
                <c:manualLayout>
                  <c:x val="0"/>
                  <c:y val="-0.251553733874736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E7-F540-9F6B-09FD88F1B3E5}"/>
                </c:ext>
              </c:extLst>
            </c:dLbl>
            <c:dLbl>
              <c:idx val="8"/>
              <c:layout>
                <c:manualLayout>
                  <c:x val="0"/>
                  <c:y val="-0.245297352970079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BE7-F540-9F6B-09FD88F1B3E5}"/>
                </c:ext>
              </c:extLst>
            </c:dLbl>
            <c:dLbl>
              <c:idx val="12"/>
              <c:layout>
                <c:manualLayout>
                  <c:x val="0"/>
                  <c:y val="-0.263485697396778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BE7-F540-9F6B-09FD88F1B3E5}"/>
                </c:ext>
              </c:extLst>
            </c:dLbl>
            <c:dLbl>
              <c:idx val="16"/>
              <c:layout>
                <c:manualLayout>
                  <c:x val="1.0709589577325837E-3"/>
                  <c:y val="-0.28081494044989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E7-F540-9F6B-09FD88F1B3E5}"/>
                </c:ext>
              </c:extLst>
            </c:dLbl>
            <c:dLbl>
              <c:idx val="20"/>
              <c:layout>
                <c:manualLayout>
                  <c:x val="0"/>
                  <c:y val="-0.3050513135380573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$1.02B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DBE7-F540-9F6B-09FD88F1B3E5}"/>
                </c:ext>
              </c:extLst>
            </c:dLbl>
            <c:dLbl>
              <c:idx val="24"/>
              <c:layout>
                <c:manualLayout>
                  <c:x val="0"/>
                  <c:y val="-0.34577151841713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$1.14B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DBE7-F540-9F6B-09FD88F1B3E5}"/>
                </c:ext>
              </c:extLst>
            </c:dLbl>
            <c:dLbl>
              <c:idx val="28"/>
              <c:layout>
                <c:manualLayout>
                  <c:x val="-7.8536082978193385E-17"/>
                  <c:y val="-0.365054884219164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$1.22B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BE7-F540-9F6B-09FD88F1B3E5}"/>
                </c:ext>
              </c:extLst>
            </c:dLbl>
            <c:dLbl>
              <c:idx val="32"/>
              <c:layout>
                <c:manualLayout>
                  <c:x val="0"/>
                  <c:y val="-0.385992690605733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$1.28B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DBE7-F540-9F6B-09FD88F1B3E5}"/>
                </c:ext>
              </c:extLst>
            </c:dLbl>
            <c:dLbl>
              <c:idx val="36"/>
              <c:layout>
                <c:manualLayout>
                  <c:x val="1.0709589577326231E-3"/>
                  <c:y val="-0.396589211892168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$1.33B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DBE7-F540-9F6B-09FD88F1B3E5}"/>
                </c:ext>
              </c:extLst>
            </c:dLbl>
            <c:dLbl>
              <c:idx val="40"/>
              <c:layout>
                <c:manualLayout>
                  <c:x val="0"/>
                  <c:y val="-0.405790467031586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$1.37B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DBE7-F540-9F6B-09FD88F1B3E5}"/>
                </c:ext>
              </c:extLst>
            </c:dLbl>
            <c:dLbl>
              <c:idx val="44"/>
              <c:layout>
                <c:manualLayout>
                  <c:x val="-1.0709589577326231E-3"/>
                  <c:y val="-0.427523800164881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$1.43B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DBE7-F540-9F6B-09FD88F1B3E5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DBE7-F540-9F6B-09FD88F1B3E5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Graph'!$A$31:$A$78</c:f>
              <c:numCache>
                <c:formatCode>General</c:formatCode>
                <c:ptCount val="48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</c:numCache>
            </c:numRef>
          </c:cat>
          <c:val>
            <c:numRef>
              <c:f>'Total Graph'!$B$31:$B$78</c:f>
              <c:numCache>
                <c:formatCode>General</c:formatCode>
                <c:ptCount val="48"/>
                <c:pt idx="0">
                  <c:v>911767</c:v>
                </c:pt>
                <c:pt idx="4">
                  <c:v>812964</c:v>
                </c:pt>
                <c:pt idx="8">
                  <c:v>791237</c:v>
                </c:pt>
                <c:pt idx="12">
                  <c:v>854401</c:v>
                </c:pt>
                <c:pt idx="16">
                  <c:v>914582</c:v>
                </c:pt>
                <c:pt idx="20">
                  <c:v>1015292</c:v>
                </c:pt>
                <c:pt idx="24">
                  <c:v>1140162</c:v>
                </c:pt>
                <c:pt idx="28">
                  <c:v>1223671</c:v>
                </c:pt>
                <c:pt idx="32">
                  <c:v>1279841</c:v>
                </c:pt>
                <c:pt idx="36">
                  <c:v>1333183</c:v>
                </c:pt>
                <c:pt idx="40">
                  <c:v>1365137</c:v>
                </c:pt>
                <c:pt idx="44">
                  <c:v>1432341</c:v>
                </c:pt>
                <c:pt idx="4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7-F540-9F6B-09FD88F1B3E5}"/>
            </c:ext>
          </c:extLst>
        </c:ser>
        <c:ser>
          <c:idx val="1"/>
          <c:order val="1"/>
          <c:tx>
            <c:strRef>
              <c:f>'Total Graph'!$C$29:$C$30</c:f>
              <c:strCache>
                <c:ptCount val="2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E7-F540-9F6B-09FD88F1B3E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BE7-F540-9F6B-09FD88F1B3E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E7-F540-9F6B-09FD88F1B3E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BE7-F540-9F6B-09FD88F1B3E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E7-F540-9F6B-09FD88F1B3E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BE7-F540-9F6B-09FD88F1B3E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E7-F540-9F6B-09FD88F1B3E5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BE7-F540-9F6B-09FD88F1B3E5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E7-F540-9F6B-09FD88F1B3E5}"/>
              </c:ext>
            </c:extLst>
          </c:dPt>
          <c:dPt>
            <c:idx val="3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BE7-F540-9F6B-09FD88F1B3E5}"/>
              </c:ext>
            </c:extLst>
          </c:dPt>
          <c:dPt>
            <c:idx val="4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BE7-F540-9F6B-09FD88F1B3E5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BE7-F540-9F6B-09FD88F1B3E5}"/>
              </c:ext>
            </c:extLst>
          </c:dPt>
          <c:dLbls>
            <c:dLbl>
              <c:idx val="1"/>
              <c:layout>
                <c:manualLayout>
                  <c:x val="1.2851507492791467E-2"/>
                  <c:y val="-0.19291804911786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BE7-F540-9F6B-09FD88F1B3E5}"/>
                </c:ext>
              </c:extLst>
            </c:dLbl>
            <c:dLbl>
              <c:idx val="2"/>
              <c:layout>
                <c:manualLayout>
                  <c:x val="8.5676716618609851E-3"/>
                  <c:y val="7.1451129302914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E7-F540-9F6B-09FD88F1B3E5}"/>
                </c:ext>
              </c:extLst>
            </c:dLbl>
            <c:dLbl>
              <c:idx val="5"/>
              <c:layout>
                <c:manualLayout>
                  <c:x val="7.4967127041283615E-3"/>
                  <c:y val="-0.164337597396703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$509M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DBE7-F540-9F6B-09FD88F1B3E5}"/>
                </c:ext>
              </c:extLst>
            </c:dLbl>
            <c:dLbl>
              <c:idx val="6"/>
              <c:layout>
                <c:manualLayout>
                  <c:x val="8.5676716618609643E-3"/>
                  <c:y val="2.3817043100969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E7-F540-9F6B-09FD88F1B3E5}"/>
                </c:ext>
              </c:extLst>
            </c:dLbl>
            <c:dLbl>
              <c:idx val="9"/>
              <c:layout>
                <c:manualLayout>
                  <c:x val="1.2851507492791476E-2"/>
                  <c:y val="-0.16433759739670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BE7-F540-9F6B-09FD88F1B3E5}"/>
                </c:ext>
              </c:extLst>
            </c:dLbl>
            <c:dLbl>
              <c:idx val="10"/>
              <c:layout>
                <c:manualLayout>
                  <c:x val="9.63863061959360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E7-F540-9F6B-09FD88F1B3E5}"/>
                </c:ext>
              </c:extLst>
            </c:dLbl>
            <c:dLbl>
              <c:idx val="13"/>
              <c:layout>
                <c:manualLayout>
                  <c:x val="8.5676716618609452E-3"/>
                  <c:y val="-0.18339123187748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BE7-F540-9F6B-09FD88F1B3E5}"/>
                </c:ext>
              </c:extLst>
            </c:dLbl>
            <c:dLbl>
              <c:idx val="14"/>
              <c:layout>
                <c:manualLayout>
                  <c:x val="8.5676716618609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E7-F540-9F6B-09FD88F1B3E5}"/>
                </c:ext>
              </c:extLst>
            </c:dLbl>
            <c:dLbl>
              <c:idx val="17"/>
              <c:layout>
                <c:manualLayout>
                  <c:x val="9.6386306195936078E-3"/>
                  <c:y val="-0.20244486635825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BE7-F540-9F6B-09FD88F1B3E5}"/>
                </c:ext>
              </c:extLst>
            </c:dLbl>
            <c:dLbl>
              <c:idx val="18"/>
              <c:layout>
                <c:manualLayout>
                  <c:x val="9.6386306195936078E-3"/>
                  <c:y val="-2.38170431009715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$247M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BE7-F540-9F6B-09FD88F1B3E5}"/>
                </c:ext>
              </c:extLst>
            </c:dLbl>
            <c:dLbl>
              <c:idx val="21"/>
              <c:layout>
                <c:manualLayout>
                  <c:x val="9.6386306195936078E-3"/>
                  <c:y val="-0.2286436137693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E7-F540-9F6B-09FD88F1B3E5}"/>
                </c:ext>
              </c:extLst>
            </c:dLbl>
            <c:dLbl>
              <c:idx val="22"/>
              <c:layout>
                <c:manualLayout>
                  <c:x val="1.17805485350587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E7-F540-9F6B-09FD88F1B3E5}"/>
                </c:ext>
              </c:extLst>
            </c:dLbl>
            <c:dLbl>
              <c:idx val="25"/>
              <c:layout>
                <c:manualLayout>
                  <c:x val="8.5676716618609851E-3"/>
                  <c:y val="-0.26675088273088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BE7-F540-9F6B-09FD88F1B3E5}"/>
                </c:ext>
              </c:extLst>
            </c:dLbl>
            <c:dLbl>
              <c:idx val="26"/>
              <c:layout>
                <c:manualLayout>
                  <c:x val="8.56767166186098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E7-F540-9F6B-09FD88F1B3E5}"/>
                </c:ext>
              </c:extLst>
            </c:dLbl>
            <c:dLbl>
              <c:idx val="29"/>
              <c:layout>
                <c:manualLayout>
                  <c:x val="1.070958957732623E-2"/>
                  <c:y val="-0.28818622152175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BE7-F540-9F6B-09FD88F1B3E5}"/>
                </c:ext>
              </c:extLst>
            </c:dLbl>
            <c:dLbl>
              <c:idx val="30"/>
              <c:layout>
                <c:manualLayout>
                  <c:x val="8.5676716618609053E-3"/>
                  <c:y val="-2.3817043100971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BE7-F540-9F6B-09FD88F1B3E5}"/>
                </c:ext>
              </c:extLst>
            </c:dLbl>
            <c:dLbl>
              <c:idx val="33"/>
              <c:layout>
                <c:manualLayout>
                  <c:x val="1.2851507492791398E-2"/>
                  <c:y val="-0.3072398560025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BE7-F540-9F6B-09FD88F1B3E5}"/>
                </c:ext>
              </c:extLst>
            </c:dLbl>
            <c:dLbl>
              <c:idx val="34"/>
              <c:layout>
                <c:manualLayout>
                  <c:x val="8.56767166186098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E7-F540-9F6B-09FD88F1B3E5}"/>
                </c:ext>
              </c:extLst>
            </c:dLbl>
            <c:dLbl>
              <c:idx val="37"/>
              <c:layout>
                <c:manualLayout>
                  <c:x val="8.5676716618608272E-3"/>
                  <c:y val="-0.3167666732429211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$1.02B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DBE7-F540-9F6B-09FD88F1B3E5}"/>
                </c:ext>
              </c:extLst>
            </c:dLbl>
            <c:dLbl>
              <c:idx val="38"/>
              <c:layout>
                <c:manualLayout>
                  <c:x val="6.42575374639573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BE7-F540-9F6B-09FD88F1B3E5}"/>
                </c:ext>
              </c:extLst>
            </c:dLbl>
            <c:dLbl>
              <c:idx val="41"/>
              <c:layout>
                <c:manualLayout>
                  <c:x val="7.4967127041283615E-3"/>
                  <c:y val="-0.314384968932823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$1.03B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DBE7-F540-9F6B-09FD88F1B3E5}"/>
                </c:ext>
              </c:extLst>
            </c:dLbl>
            <c:dLbl>
              <c:idx val="42"/>
              <c:layout>
                <c:manualLayout>
                  <c:x val="6.425753746395581E-3"/>
                  <c:y val="-1.746562984293276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E7-F540-9F6B-09FD88F1B3E5}"/>
                </c:ext>
              </c:extLst>
            </c:dLbl>
            <c:dLbl>
              <c:idx val="45"/>
              <c:layout>
                <c:manualLayout>
                  <c:x val="9.6386306195936078E-3"/>
                  <c:y val="-0.328675194793406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$1.08B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DBE7-F540-9F6B-09FD88F1B3E5}"/>
                </c:ext>
              </c:extLst>
            </c:dLbl>
            <c:dLbl>
              <c:idx val="46"/>
              <c:layout>
                <c:manualLayout>
                  <c:x val="8.56767166186098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BE7-F540-9F6B-09FD88F1B3E5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Graph'!$A$31:$A$78</c:f>
              <c:numCache>
                <c:formatCode>General</c:formatCode>
                <c:ptCount val="48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</c:numCache>
            </c:numRef>
          </c:cat>
          <c:val>
            <c:numRef>
              <c:f>'Total Graph'!$C$31:$C$78</c:f>
              <c:numCache>
                <c:formatCode>General</c:formatCode>
                <c:ptCount val="48"/>
                <c:pt idx="1">
                  <c:v>596872</c:v>
                </c:pt>
                <c:pt idx="2">
                  <c:v>286456</c:v>
                </c:pt>
                <c:pt idx="5">
                  <c:v>508998</c:v>
                </c:pt>
                <c:pt idx="6">
                  <c:v>272833</c:v>
                </c:pt>
                <c:pt idx="9">
                  <c:v>504830</c:v>
                </c:pt>
                <c:pt idx="10">
                  <c:v>254753</c:v>
                </c:pt>
                <c:pt idx="13">
                  <c:v>575091</c:v>
                </c:pt>
                <c:pt idx="14">
                  <c:v>252378</c:v>
                </c:pt>
                <c:pt idx="17">
                  <c:v>643900</c:v>
                </c:pt>
                <c:pt idx="18">
                  <c:v>246955</c:v>
                </c:pt>
                <c:pt idx="21">
                  <c:v>739164</c:v>
                </c:pt>
                <c:pt idx="22">
                  <c:v>253712</c:v>
                </c:pt>
                <c:pt idx="25">
                  <c:v>846394</c:v>
                </c:pt>
                <c:pt idx="26">
                  <c:v>271220</c:v>
                </c:pt>
                <c:pt idx="29">
                  <c:v>926698</c:v>
                </c:pt>
                <c:pt idx="30">
                  <c:v>274731</c:v>
                </c:pt>
                <c:pt idx="33">
                  <c:v>983302</c:v>
                </c:pt>
                <c:pt idx="34">
                  <c:v>275272</c:v>
                </c:pt>
                <c:pt idx="37">
                  <c:v>1023016</c:v>
                </c:pt>
                <c:pt idx="38">
                  <c:v>288188</c:v>
                </c:pt>
                <c:pt idx="41">
                  <c:v>1030704</c:v>
                </c:pt>
                <c:pt idx="42">
                  <c:v>309171</c:v>
                </c:pt>
                <c:pt idx="45">
                  <c:v>1081277</c:v>
                </c:pt>
                <c:pt idx="46">
                  <c:v>324376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7-F540-9F6B-09FD88F1B3E5}"/>
            </c:ext>
          </c:extLst>
        </c:ser>
        <c:ser>
          <c:idx val="2"/>
          <c:order val="2"/>
          <c:tx>
            <c:strRef>
              <c:f>'Total Graph'!$D$29:$D$30</c:f>
              <c:strCache>
                <c:ptCount val="2"/>
                <c:pt idx="0">
                  <c:v>Federal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3547947886631152E-3"/>
                  <c:y val="-2.1987069033418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BE7-F540-9F6B-09FD88F1B3E5}"/>
                </c:ext>
              </c:extLst>
            </c:dLbl>
            <c:dLbl>
              <c:idx val="6"/>
              <c:layout>
                <c:manualLayout>
                  <c:x val="6.4257537463957189E-3"/>
                  <c:y val="-1.88295292327012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BE7-F540-9F6B-09FD88F1B3E5}"/>
                </c:ext>
              </c:extLst>
            </c:dLbl>
            <c:dLbl>
              <c:idx val="10"/>
              <c:layout>
                <c:manualLayout>
                  <c:x val="6.4257537463957379E-3"/>
                  <c:y val="-2.34429092349365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BE7-F540-9F6B-09FD88F1B3E5}"/>
                </c:ext>
              </c:extLst>
            </c:dLbl>
            <c:dLbl>
              <c:idx val="14"/>
              <c:layout>
                <c:manualLayout>
                  <c:x val="5.3547947886630762E-3"/>
                  <c:y val="-2.00389474292221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BE7-F540-9F6B-09FD88F1B3E5}"/>
                </c:ext>
              </c:extLst>
            </c:dLbl>
            <c:dLbl>
              <c:idx val="18"/>
              <c:layout>
                <c:manualLayout>
                  <c:x val="9.6386306195936078E-3"/>
                  <c:y val="-2.09621860369865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BE7-F540-9F6B-09FD88F1B3E5}"/>
                </c:ext>
              </c:extLst>
            </c:dLbl>
            <c:dLbl>
              <c:idx val="22"/>
              <c:layout>
                <c:manualLayout>
                  <c:x val="5.3547947886630363E-3"/>
                  <c:y val="-1.89579912368285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BE7-F540-9F6B-09FD88F1B3E5}"/>
                </c:ext>
              </c:extLst>
            </c:dLbl>
            <c:dLbl>
              <c:idx val="26"/>
              <c:layout>
                <c:manualLayout>
                  <c:x val="5.3547947886631152E-3"/>
                  <c:y val="-2.60650344053128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BE7-F540-9F6B-09FD88F1B3E5}"/>
                </c:ext>
              </c:extLst>
            </c:dLbl>
            <c:dLbl>
              <c:idx val="30"/>
              <c:layout>
                <c:manualLayout>
                  <c:x val="5.3547947886630363E-3"/>
                  <c:y val="-2.37714719082665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BE7-F540-9F6B-09FD88F1B3E5}"/>
                </c:ext>
              </c:extLst>
            </c:dLbl>
            <c:dLbl>
              <c:idx val="34"/>
              <c:layout>
                <c:manualLayout>
                  <c:x val="6.4257537463957379E-3"/>
                  <c:y val="-1.92888043394276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BE7-F540-9F6B-09FD88F1B3E5}"/>
                </c:ext>
              </c:extLst>
            </c:dLbl>
            <c:dLbl>
              <c:idx val="38"/>
              <c:layout>
                <c:manualLayout>
                  <c:x val="2.1419179154652463E-3"/>
                  <c:y val="-1.90838277401415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$22M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30-DBE7-F540-9F6B-09FD88F1B3E5}"/>
                </c:ext>
              </c:extLst>
            </c:dLbl>
            <c:dLbl>
              <c:idx val="42"/>
              <c:layout>
                <c:manualLayout>
                  <c:x val="5.3547947886629583E-3"/>
                  <c:y val="-2.051978914978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BE7-F540-9F6B-09FD88F1B3E5}"/>
                </c:ext>
              </c:extLst>
            </c:dLbl>
            <c:dLbl>
              <c:idx val="46"/>
              <c:layout>
                <c:manualLayout>
                  <c:x val="7.4967127041283615E-3"/>
                  <c:y val="-2.72545738099543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DBE7-F540-9F6B-09FD88F1B3E5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'Total Graph'!$A$31:$A$78</c:f>
              <c:numCache>
                <c:formatCode>General</c:formatCode>
                <c:ptCount val="48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</c:numCache>
            </c:numRef>
          </c:cat>
          <c:val>
            <c:numRef>
              <c:f>'Total Graph'!$D$31:$D$78</c:f>
              <c:numCache>
                <c:formatCode>General</c:formatCode>
                <c:ptCount val="48"/>
                <c:pt idx="2">
                  <c:v>28439</c:v>
                </c:pt>
                <c:pt idx="6">
                  <c:v>31133</c:v>
                </c:pt>
                <c:pt idx="10">
                  <c:v>31654</c:v>
                </c:pt>
                <c:pt idx="14">
                  <c:v>26933</c:v>
                </c:pt>
                <c:pt idx="18">
                  <c:v>23727</c:v>
                </c:pt>
                <c:pt idx="22">
                  <c:v>22416</c:v>
                </c:pt>
                <c:pt idx="26">
                  <c:v>22548</c:v>
                </c:pt>
                <c:pt idx="30">
                  <c:v>22242</c:v>
                </c:pt>
                <c:pt idx="34">
                  <c:v>21267</c:v>
                </c:pt>
                <c:pt idx="38">
                  <c:v>21979</c:v>
                </c:pt>
                <c:pt idx="42">
                  <c:v>25263</c:v>
                </c:pt>
                <c:pt idx="46">
                  <c:v>26688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E7-F540-9F6B-09FD88F1B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777793024"/>
        <c:axId val="806623168"/>
      </c:barChart>
      <c:catAx>
        <c:axId val="7777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6623168"/>
        <c:crosses val="autoZero"/>
        <c:auto val="1"/>
        <c:lblAlgn val="ctr"/>
        <c:lblOffset val="100"/>
        <c:noMultiLvlLbl val="0"/>
      </c:catAx>
      <c:valAx>
        <c:axId val="806623168"/>
        <c:scaling>
          <c:orientation val="minMax"/>
        </c:scaling>
        <c:delete val="0"/>
        <c:axPos val="l"/>
        <c:numFmt formatCode="&quot;$&quot;##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779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03939199314918E-2"/>
          <c:y val="1.3914725085241985E-2"/>
          <c:w val="0.95039606080068506"/>
          <c:h val="0.93998165937731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'Private graph'!$A$2</c:f>
              <c:strCache>
                <c:ptCount val="1"/>
                <c:pt idx="0">
                  <c:v>Total Private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$509M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BE9-C246-8030-5234F9197A6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9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$1.02B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C20-C349-8FD4-5A6C169644D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$1.03B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C20-C349-8FD4-5A6C169644D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$1.08B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C20-C349-8FD4-5A6C169644DC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'Private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'Private graph'!$B$2:$M$2</c:f>
              <c:numCache>
                <c:formatCode>#,###</c:formatCode>
                <c:ptCount val="12"/>
                <c:pt idx="0">
                  <c:v>596872</c:v>
                </c:pt>
                <c:pt idx="1">
                  <c:v>508998</c:v>
                </c:pt>
                <c:pt idx="2">
                  <c:v>504830</c:v>
                </c:pt>
                <c:pt idx="3">
                  <c:v>575091</c:v>
                </c:pt>
                <c:pt idx="4">
                  <c:v>643900</c:v>
                </c:pt>
                <c:pt idx="5">
                  <c:v>739164</c:v>
                </c:pt>
                <c:pt idx="6">
                  <c:v>846394</c:v>
                </c:pt>
                <c:pt idx="7">
                  <c:v>926698</c:v>
                </c:pt>
                <c:pt idx="8">
                  <c:v>983302</c:v>
                </c:pt>
                <c:pt idx="9">
                  <c:v>1023016</c:v>
                </c:pt>
                <c:pt idx="10">
                  <c:v>1030704</c:v>
                </c:pt>
                <c:pt idx="11">
                  <c:v>1081277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0-C349-8FD4-5A6C169644DC}"/>
            </c:ext>
          </c:extLst>
        </c:ser>
        <c:ser>
          <c:idx val="1"/>
          <c:order val="1"/>
          <c:tx>
            <c:strRef>
              <c:f>'Private graph'!$A$3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3.2113037893384618E-3"/>
                  <c:y val="-2.28110247299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C20-C349-8FD4-5A6C169644DC}"/>
                </c:ext>
              </c:extLst>
            </c:dLbl>
            <c:dLbl>
              <c:idx val="1"/>
              <c:layout>
                <c:manualLayout>
                  <c:x val="8.6327929476117411E-3"/>
                  <c:y val="-7.6036565458700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C20-C349-8FD4-5A6C169644DC}"/>
                </c:ext>
              </c:extLst>
            </c:dLbl>
            <c:dLbl>
              <c:idx val="2"/>
              <c:layout>
                <c:manualLayout>
                  <c:x val="5.3868127794559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$247M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C20-C349-8FD4-5A6C169644DC}"/>
                </c:ext>
              </c:extLst>
            </c:dLbl>
            <c:dLbl>
              <c:idx val="3"/>
              <c:layout>
                <c:manualLayout>
                  <c:x val="3.2113037893384323E-3"/>
                  <c:y val="-1.013823321329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C20-C349-8FD4-5A6C169644DC}"/>
                </c:ext>
              </c:extLst>
            </c:dLbl>
            <c:dLbl>
              <c:idx val="4"/>
              <c:layout>
                <c:manualLayout>
                  <c:x val="9.7551562418095976E-3"/>
                  <c:y val="-1.013827274298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20-C349-8FD4-5A6C169644DC}"/>
                </c:ext>
              </c:extLst>
            </c:dLbl>
            <c:dLbl>
              <c:idx val="5"/>
              <c:layout>
                <c:manualLayout>
                  <c:x val="1.1878773115767526E-2"/>
                  <c:y val="-1.5207313091740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20-C349-8FD4-5A6C169644DC}"/>
                </c:ext>
              </c:extLst>
            </c:dLbl>
            <c:dLbl>
              <c:idx val="6"/>
              <c:layout>
                <c:manualLayout>
                  <c:x val="7.4930421751231002E-3"/>
                  <c:y val="-1.267279151661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20-C349-8FD4-5A6C169644DC}"/>
                </c:ext>
              </c:extLst>
            </c:dLbl>
            <c:dLbl>
              <c:idx val="7"/>
              <c:layout>
                <c:manualLayout>
                  <c:x val="7.4930421751231002E-3"/>
                  <c:y val="-5.0691166066455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20-C349-8FD4-5A6C169644DC}"/>
                </c:ext>
              </c:extLst>
            </c:dLbl>
            <c:dLbl>
              <c:idx val="8"/>
              <c:layout>
                <c:manualLayout>
                  <c:x val="6.4745732981001704E-3"/>
                  <c:y val="-2.72570144610252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$539M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C20-C349-8FD4-5A6C169644DC}"/>
                </c:ext>
              </c:extLst>
            </c:dLbl>
            <c:dLbl>
              <c:idx val="9"/>
              <c:layout>
                <c:manualLayout>
                  <c:x val="1.075632417113489E-2"/>
                  <c:y val="-2.5346161971154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20-C349-8FD4-5A6C169644DC}"/>
                </c:ext>
              </c:extLst>
            </c:dLbl>
            <c:dLbl>
              <c:idx val="10"/>
              <c:layout>
                <c:manualLayout>
                  <c:x val="1.0756324171134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20-C349-8FD4-5A6C169644DC}"/>
                </c:ext>
              </c:extLst>
            </c:dLbl>
            <c:dLbl>
              <c:idx val="11"/>
              <c:layout>
                <c:manualLayout>
                  <c:x val="9.7205534662559556E-3"/>
                  <c:y val="-1.01382727429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20-C349-8FD4-5A6C169644DC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'Private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'Private graph'!$B$3:$M$3</c:f>
              <c:numCache>
                <c:formatCode>#,###</c:formatCode>
                <c:ptCount val="12"/>
                <c:pt idx="0">
                  <c:v>252751</c:v>
                </c:pt>
                <c:pt idx="1">
                  <c:v>245743</c:v>
                </c:pt>
                <c:pt idx="2">
                  <c:v>247028</c:v>
                </c:pt>
                <c:pt idx="3">
                  <c:v>273730</c:v>
                </c:pt>
                <c:pt idx="4">
                  <c:v>329640</c:v>
                </c:pt>
                <c:pt idx="5">
                  <c:v>377461</c:v>
                </c:pt>
                <c:pt idx="6">
                  <c:v>431769</c:v>
                </c:pt>
                <c:pt idx="7">
                  <c:v>479415</c:v>
                </c:pt>
                <c:pt idx="8">
                  <c:v>539013</c:v>
                </c:pt>
                <c:pt idx="9">
                  <c:v>557558</c:v>
                </c:pt>
                <c:pt idx="10">
                  <c:v>544449</c:v>
                </c:pt>
                <c:pt idx="11">
                  <c:v>609301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20-C349-8FD4-5A6C169644DC}"/>
            </c:ext>
          </c:extLst>
        </c:ser>
        <c:ser>
          <c:idx val="2"/>
          <c:order val="2"/>
          <c:tx>
            <c:strRef>
              <c:f>'Private graph'!$A$4</c:f>
              <c:strCache>
                <c:ptCount val="1"/>
                <c:pt idx="0">
                  <c:v>Nonresidential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3.9248815130697471E-17"/>
                  <c:y val="-2.28110247299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20-C349-8FD4-5A6C169644DC}"/>
                </c:ext>
              </c:extLst>
            </c:dLbl>
            <c:dLbl>
              <c:idx val="2"/>
              <c:layout>
                <c:manualLayout>
                  <c:x val="5.3521729822307859E-3"/>
                  <c:y val="-1.774190812325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20-C349-8FD4-5A6C169644DC}"/>
                </c:ext>
              </c:extLst>
            </c:dLbl>
            <c:dLbl>
              <c:idx val="3"/>
              <c:layout>
                <c:manualLayout>
                  <c:x val="4.2817383857846284E-3"/>
                  <c:y val="-2.281102472990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C20-C349-8FD4-5A6C169644DC}"/>
                </c:ext>
              </c:extLst>
            </c:dLbl>
            <c:dLbl>
              <c:idx val="4"/>
              <c:layout>
                <c:manualLayout>
                  <c:x val="1.079101259712323E-2"/>
                  <c:y val="2.438977549883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20-C349-8FD4-5A6C169644DC}"/>
                </c:ext>
              </c:extLst>
            </c:dLbl>
            <c:dLbl>
              <c:idx val="5"/>
              <c:layout>
                <c:manualLayout>
                  <c:x val="6.42260757867694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20-C349-8FD4-5A6C169644DC}"/>
                </c:ext>
              </c:extLst>
            </c:dLbl>
            <c:dLbl>
              <c:idx val="6"/>
              <c:layout>
                <c:manualLayout>
                  <c:x val="7.4930421751230212E-3"/>
                  <c:y val="2.5345583033226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20-C349-8FD4-5A6C169644DC}"/>
                </c:ext>
              </c:extLst>
            </c:dLbl>
            <c:dLbl>
              <c:idx val="7"/>
              <c:layout>
                <c:manualLayout>
                  <c:x val="8.5634767715693349E-3"/>
                  <c:y val="-9.29327308883306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20-C349-8FD4-5A6C169644DC}"/>
                </c:ext>
              </c:extLst>
            </c:dLbl>
            <c:dLbl>
              <c:idx val="8"/>
              <c:layout>
                <c:manualLayout>
                  <c:x val="9.7032520784789359E-3"/>
                  <c:y val="-2.5346161971154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C20-C349-8FD4-5A6C169644DC}"/>
                </c:ext>
              </c:extLst>
            </c:dLbl>
            <c:dLbl>
              <c:idx val="9"/>
              <c:layout>
                <c:manualLayout>
                  <c:x val="1.4036907114844557E-2"/>
                  <c:y val="-2.5346161971154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C20-C349-8FD4-5A6C169644DC}"/>
                </c:ext>
              </c:extLst>
            </c:dLbl>
            <c:dLbl>
              <c:idx val="10"/>
              <c:layout>
                <c:manualLayout>
                  <c:x val="9.6685636524908337E-3"/>
                  <c:y val="-8.9428143747525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C20-C349-8FD4-5A6C169644DC}"/>
                </c:ext>
              </c:extLst>
            </c:dLbl>
            <c:dLbl>
              <c:idx val="11"/>
              <c:layout>
                <c:manualLayout>
                  <c:x val="5.3521729822307859E-3"/>
                  <c:y val="-5.06911660664562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$472M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DC20-C349-8FD4-5A6C169644DC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'Private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'Private graph'!$B$4:$M$4</c:f>
              <c:numCache>
                <c:formatCode>#,###</c:formatCode>
                <c:ptCount val="12"/>
                <c:pt idx="0">
                  <c:v>344121</c:v>
                </c:pt>
                <c:pt idx="1">
                  <c:v>263255</c:v>
                </c:pt>
                <c:pt idx="2">
                  <c:v>257803</c:v>
                </c:pt>
                <c:pt idx="3">
                  <c:v>301360</c:v>
                </c:pt>
                <c:pt idx="4">
                  <c:v>314260</c:v>
                </c:pt>
                <c:pt idx="5">
                  <c:v>361704</c:v>
                </c:pt>
                <c:pt idx="6">
                  <c:v>414625</c:v>
                </c:pt>
                <c:pt idx="7">
                  <c:v>447283</c:v>
                </c:pt>
                <c:pt idx="8">
                  <c:v>444289</c:v>
                </c:pt>
                <c:pt idx="9">
                  <c:v>465457</c:v>
                </c:pt>
                <c:pt idx="10">
                  <c:v>486255</c:v>
                </c:pt>
                <c:pt idx="11">
                  <c:v>471977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20-C349-8FD4-5A6C16964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9654656"/>
        <c:axId val="1"/>
      </c:barChart>
      <c:catAx>
        <c:axId val="7496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&quot;$&quot;#,&quot;M&quot;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6546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73107998435911E-2"/>
          <c:y val="1.2982220225361794E-2"/>
          <c:w val="0.95082689200156412"/>
          <c:h val="0.94400382970190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'Public graph'!$A$2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$304M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688-E647-8A3C-10321C6819F0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'Public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'Public graph'!$B$2:$M$2</c:f>
              <c:numCache>
                <c:formatCode>#,###</c:formatCode>
                <c:ptCount val="12"/>
                <c:pt idx="0">
                  <c:v>314895</c:v>
                </c:pt>
                <c:pt idx="1">
                  <c:v>303966</c:v>
                </c:pt>
                <c:pt idx="2">
                  <c:v>286407</c:v>
                </c:pt>
                <c:pt idx="3">
                  <c:v>279311</c:v>
                </c:pt>
                <c:pt idx="4">
                  <c:v>270682</c:v>
                </c:pt>
                <c:pt idx="5">
                  <c:v>276128</c:v>
                </c:pt>
                <c:pt idx="6">
                  <c:v>293768</c:v>
                </c:pt>
                <c:pt idx="7">
                  <c:v>296972</c:v>
                </c:pt>
                <c:pt idx="8">
                  <c:v>296539</c:v>
                </c:pt>
                <c:pt idx="9">
                  <c:v>310167</c:v>
                </c:pt>
                <c:pt idx="10">
                  <c:v>334433</c:v>
                </c:pt>
                <c:pt idx="11">
                  <c:v>351064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8-E647-8A3C-10321C6819F0}"/>
            </c:ext>
          </c:extLst>
        </c:ser>
        <c:ser>
          <c:idx val="1"/>
          <c:order val="1"/>
          <c:tx>
            <c:strRef>
              <c:f>'Public graph'!$A$3</c:f>
              <c:strCache>
                <c:ptCount val="1"/>
                <c:pt idx="0">
                  <c:v>State and local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8.8500531830705796E-3"/>
                  <c:y val="-4.33523900452830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88-E647-8A3C-10321C6819F0}"/>
                </c:ext>
              </c:extLst>
            </c:dLbl>
            <c:dLbl>
              <c:idx val="1"/>
              <c:layout>
                <c:manualLayout>
                  <c:x val="1.0988854683662985E-2"/>
                  <c:y val="-4.57139476050987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88-E647-8A3C-10321C6819F0}"/>
                </c:ext>
              </c:extLst>
            </c:dLbl>
            <c:dLbl>
              <c:idx val="2"/>
              <c:layout>
                <c:manualLayout>
                  <c:x val="1.10625664788382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88-E647-8A3C-10321C6819F0}"/>
                </c:ext>
              </c:extLst>
            </c:dLbl>
            <c:dLbl>
              <c:idx val="3"/>
              <c:layout>
                <c:manualLayout>
                  <c:x val="1.2168823126722007E-2"/>
                  <c:y val="-4.33523900452830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88-E647-8A3C-10321C6819F0}"/>
                </c:ext>
              </c:extLst>
            </c:dLbl>
            <c:dLbl>
              <c:idx val="4"/>
              <c:layout>
                <c:manualLayout>
                  <c:x val="6.637539887302934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$247M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688-E647-8A3C-10321C6819F0}"/>
                </c:ext>
              </c:extLst>
            </c:dLbl>
            <c:dLbl>
              <c:idx val="5"/>
              <c:layout>
                <c:manualLayout>
                  <c:x val="9.95630983095440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88-E647-8A3C-10321C6819F0}"/>
                </c:ext>
              </c:extLst>
            </c:dLbl>
            <c:dLbl>
              <c:idx val="6"/>
              <c:layout>
                <c:manualLayout>
                  <c:x val="9.9563098309544025E-3"/>
                  <c:y val="-2.364703137588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88-E647-8A3C-10321C6819F0}"/>
                </c:ext>
              </c:extLst>
            </c:dLbl>
            <c:dLbl>
              <c:idx val="7"/>
              <c:layout>
                <c:manualLayout>
                  <c:x val="1.1062566478838225E-2"/>
                  <c:y val="-4.33523900452830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88-E647-8A3C-10321C6819F0}"/>
                </c:ext>
              </c:extLst>
            </c:dLbl>
            <c:dLbl>
              <c:idx val="8"/>
              <c:layout>
                <c:manualLayout>
                  <c:x val="9.95630983095440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88-E647-8A3C-10321C6819F0}"/>
                </c:ext>
              </c:extLst>
            </c:dLbl>
            <c:dLbl>
              <c:idx val="9"/>
              <c:layout>
                <c:manualLayout>
                  <c:x val="8.8500531830705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88-E647-8A3C-10321C6819F0}"/>
                </c:ext>
              </c:extLst>
            </c:dLbl>
            <c:dLbl>
              <c:idx val="10"/>
              <c:layout>
                <c:manualLayout>
                  <c:x val="9.9563098309544025E-3"/>
                  <c:y val="2.1676195022641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688-E647-8A3C-10321C6819F0}"/>
                </c:ext>
              </c:extLst>
            </c:dLbl>
            <c:dLbl>
              <c:idx val="11"/>
              <c:layout>
                <c:manualLayout>
                  <c:x val="9.95630983095440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688-E647-8A3C-10321C6819F0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'Public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'Public graph'!$B$3:$M$3</c:f>
              <c:numCache>
                <c:formatCode>#,###</c:formatCode>
                <c:ptCount val="12"/>
                <c:pt idx="0">
                  <c:v>286456</c:v>
                </c:pt>
                <c:pt idx="1">
                  <c:v>272833</c:v>
                </c:pt>
                <c:pt idx="2">
                  <c:v>254753</c:v>
                </c:pt>
                <c:pt idx="3">
                  <c:v>252378</c:v>
                </c:pt>
                <c:pt idx="4">
                  <c:v>246955</c:v>
                </c:pt>
                <c:pt idx="5">
                  <c:v>253712</c:v>
                </c:pt>
                <c:pt idx="6">
                  <c:v>271220</c:v>
                </c:pt>
                <c:pt idx="7">
                  <c:v>274731</c:v>
                </c:pt>
                <c:pt idx="8">
                  <c:v>275272</c:v>
                </c:pt>
                <c:pt idx="9">
                  <c:v>288188</c:v>
                </c:pt>
                <c:pt idx="10">
                  <c:v>309171</c:v>
                </c:pt>
                <c:pt idx="11">
                  <c:v>324376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8-E647-8A3C-10321C6819F0}"/>
            </c:ext>
          </c:extLst>
        </c:ser>
        <c:ser>
          <c:idx val="2"/>
          <c:order val="2"/>
          <c:tx>
            <c:strRef>
              <c:f>'Public graph'!$A$4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7.74379653518673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88-E647-8A3C-10321C6819F0}"/>
                </c:ext>
              </c:extLst>
            </c:dLbl>
            <c:dLbl>
              <c:idx val="1"/>
              <c:layout>
                <c:manualLayout>
                  <c:x val="6.6375398873028948E-3"/>
                  <c:y val="-1.734095601811322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88-E647-8A3C-10321C6819F0}"/>
                </c:ext>
              </c:extLst>
            </c:dLbl>
            <c:dLbl>
              <c:idx val="2"/>
              <c:layout>
                <c:manualLayout>
                  <c:x val="6.63753988730293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88-E647-8A3C-10321C6819F0}"/>
                </c:ext>
              </c:extLst>
            </c:dLbl>
            <c:dLbl>
              <c:idx val="3"/>
              <c:layout>
                <c:manualLayout>
                  <c:x val="8.8500531830705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88-E647-8A3C-10321C6819F0}"/>
                </c:ext>
              </c:extLst>
            </c:dLbl>
            <c:dLbl>
              <c:idx val="4"/>
              <c:layout>
                <c:manualLayout>
                  <c:x val="6.6375398873029347E-3"/>
                  <c:y val="2.364703137588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88-E647-8A3C-10321C6819F0}"/>
                </c:ext>
              </c:extLst>
            </c:dLbl>
            <c:dLbl>
              <c:idx val="5"/>
              <c:layout>
                <c:manualLayout>
                  <c:x val="5.5312832394190312E-3"/>
                  <c:y val="2.364703137588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88-E647-8A3C-10321C6819F0}"/>
                </c:ext>
              </c:extLst>
            </c:dLbl>
            <c:dLbl>
              <c:idx val="6"/>
              <c:layout>
                <c:manualLayout>
                  <c:x val="6.6375398873027725E-3"/>
                  <c:y val="2.3647031375886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88-E647-8A3C-10321C6819F0}"/>
                </c:ext>
              </c:extLst>
            </c:dLbl>
            <c:dLbl>
              <c:idx val="7"/>
              <c:layout>
                <c:manualLayout>
                  <c:x val="7.7437965351867576E-3"/>
                  <c:y val="4.7294062751773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88-E647-8A3C-10321C6819F0}"/>
                </c:ext>
              </c:extLst>
            </c:dLbl>
            <c:dLbl>
              <c:idx val="8"/>
              <c:layout>
                <c:manualLayout>
                  <c:x val="6.6375398873028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88-E647-8A3C-10321C6819F0}"/>
                </c:ext>
              </c:extLst>
            </c:dLbl>
            <c:dLbl>
              <c:idx val="9"/>
              <c:layout>
                <c:manualLayout>
                  <c:x val="3.36788606252878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$22M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6688-E647-8A3C-10321C6819F0}"/>
                </c:ext>
              </c:extLst>
            </c:dLbl>
            <c:dLbl>
              <c:idx val="10"/>
              <c:layout>
                <c:manualLayout>
                  <c:x val="7.74379653518675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688-E647-8A3C-10321C6819F0}"/>
                </c:ext>
              </c:extLst>
            </c:dLbl>
            <c:dLbl>
              <c:idx val="11"/>
              <c:layout>
                <c:manualLayout>
                  <c:x val="2.5774864201164884E-3"/>
                  <c:y val="-7.0941536257698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688-E647-8A3C-10321C6819F0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'Public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'Public graph'!$B$4:$M$4</c:f>
              <c:numCache>
                <c:formatCode>#,###</c:formatCode>
                <c:ptCount val="12"/>
                <c:pt idx="0">
                  <c:v>28439</c:v>
                </c:pt>
                <c:pt idx="1">
                  <c:v>31133</c:v>
                </c:pt>
                <c:pt idx="2">
                  <c:v>31654</c:v>
                </c:pt>
                <c:pt idx="3">
                  <c:v>26933</c:v>
                </c:pt>
                <c:pt idx="4">
                  <c:v>23727</c:v>
                </c:pt>
                <c:pt idx="5">
                  <c:v>22416</c:v>
                </c:pt>
                <c:pt idx="6">
                  <c:v>22548</c:v>
                </c:pt>
                <c:pt idx="7">
                  <c:v>22242</c:v>
                </c:pt>
                <c:pt idx="8">
                  <c:v>21267</c:v>
                </c:pt>
                <c:pt idx="9">
                  <c:v>21979</c:v>
                </c:pt>
                <c:pt idx="10">
                  <c:v>25263</c:v>
                </c:pt>
                <c:pt idx="11">
                  <c:v>26688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8-E647-8A3C-10321C681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9684400"/>
        <c:axId val="1"/>
      </c:barChart>
      <c:catAx>
        <c:axId val="74968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&quot;$&quot;#,&quot;M&quot;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684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57367983157803E-2"/>
          <c:y val="1.2675551654559176E-2"/>
          <c:w val="0.96014263201684225"/>
          <c:h val="0.9453265822987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'State graph'!$A$2</c:f>
              <c:strCache>
                <c:ptCount val="1"/>
                <c:pt idx="0">
                  <c:v>Residential - Multi-family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graph'!$B$2:$M$2</c:f>
              <c:numCache>
                <c:formatCode>#,###</c:formatCode>
                <c:ptCount val="12"/>
                <c:pt idx="0">
                  <c:v>4849</c:v>
                </c:pt>
                <c:pt idx="1">
                  <c:v>6536</c:v>
                </c:pt>
                <c:pt idx="2">
                  <c:v>5182</c:v>
                </c:pt>
                <c:pt idx="3">
                  <c:v>3935</c:v>
                </c:pt>
                <c:pt idx="4">
                  <c:v>3574</c:v>
                </c:pt>
                <c:pt idx="5">
                  <c:v>3444</c:v>
                </c:pt>
                <c:pt idx="6">
                  <c:v>5224</c:v>
                </c:pt>
                <c:pt idx="7">
                  <c:v>5158</c:v>
                </c:pt>
                <c:pt idx="8">
                  <c:v>5911</c:v>
                </c:pt>
                <c:pt idx="9">
                  <c:v>5368</c:v>
                </c:pt>
                <c:pt idx="10">
                  <c:v>5062</c:v>
                </c:pt>
                <c:pt idx="11">
                  <c:v>6558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B-D348-9CF8-1CB2AEA6879A}"/>
            </c:ext>
          </c:extLst>
        </c:ser>
        <c:ser>
          <c:idx val="1"/>
          <c:order val="1"/>
          <c:tx>
            <c:strRef>
              <c:f>'State graph'!$A$3</c:f>
              <c:strCache>
                <c:ptCount val="1"/>
                <c:pt idx="0">
                  <c:v>Residential - Other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graph'!$B$3:$M$3</c:f>
              <c:numCache>
                <c:formatCode>#,###</c:formatCode>
                <c:ptCount val="12"/>
                <c:pt idx="0">
                  <c:v>923</c:v>
                </c:pt>
                <c:pt idx="1">
                  <c:v>1040</c:v>
                </c:pt>
                <c:pt idx="2">
                  <c:v>780</c:v>
                </c:pt>
                <c:pt idx="3">
                  <c:v>737</c:v>
                </c:pt>
                <c:pt idx="4">
                  <c:v>963</c:v>
                </c:pt>
                <c:pt idx="5">
                  <c:v>684</c:v>
                </c:pt>
                <c:pt idx="6">
                  <c:v>808</c:v>
                </c:pt>
                <c:pt idx="7">
                  <c:v>693</c:v>
                </c:pt>
                <c:pt idx="8">
                  <c:v>322</c:v>
                </c:pt>
                <c:pt idx="9">
                  <c:v>414</c:v>
                </c:pt>
                <c:pt idx="10">
                  <c:v>634</c:v>
                </c:pt>
                <c:pt idx="11">
                  <c:v>1066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BB-D348-9CF8-1CB2AEA6879A}"/>
            </c:ext>
          </c:extLst>
        </c:ser>
        <c:ser>
          <c:idx val="2"/>
          <c:order val="2"/>
          <c:tx>
            <c:strRef>
              <c:f>'State graph'!$A$4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graph'!$B$4:$M$4</c:f>
              <c:numCache>
                <c:formatCode>#,###</c:formatCode>
                <c:ptCount val="12"/>
                <c:pt idx="0">
                  <c:v>9170</c:v>
                </c:pt>
                <c:pt idx="1">
                  <c:v>8317</c:v>
                </c:pt>
                <c:pt idx="2">
                  <c:v>7440</c:v>
                </c:pt>
                <c:pt idx="3">
                  <c:v>6055</c:v>
                </c:pt>
                <c:pt idx="4">
                  <c:v>5220</c:v>
                </c:pt>
                <c:pt idx="5">
                  <c:v>5424</c:v>
                </c:pt>
                <c:pt idx="6">
                  <c:v>5924</c:v>
                </c:pt>
                <c:pt idx="7">
                  <c:v>5693</c:v>
                </c:pt>
                <c:pt idx="8">
                  <c:v>6049</c:v>
                </c:pt>
                <c:pt idx="9">
                  <c:v>6905</c:v>
                </c:pt>
                <c:pt idx="10">
                  <c:v>7776</c:v>
                </c:pt>
                <c:pt idx="11">
                  <c:v>8478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BB-D348-9CF8-1CB2AEA6879A}"/>
            </c:ext>
          </c:extLst>
        </c:ser>
        <c:ser>
          <c:idx val="3"/>
          <c:order val="3"/>
          <c:tx>
            <c:strRef>
              <c:f>'State graph'!$A$5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graph'!$B$5:$M$5</c:f>
              <c:numCache>
                <c:formatCode>#,###</c:formatCode>
                <c:ptCount val="12"/>
                <c:pt idx="0">
                  <c:v>2003</c:v>
                </c:pt>
                <c:pt idx="1">
                  <c:v>1456</c:v>
                </c:pt>
                <c:pt idx="2">
                  <c:v>1682</c:v>
                </c:pt>
                <c:pt idx="3">
                  <c:v>1412</c:v>
                </c:pt>
                <c:pt idx="4">
                  <c:v>1119</c:v>
                </c:pt>
                <c:pt idx="5">
                  <c:v>898</c:v>
                </c:pt>
                <c:pt idx="6">
                  <c:v>1396</c:v>
                </c:pt>
                <c:pt idx="7">
                  <c:v>1710</c:v>
                </c:pt>
                <c:pt idx="8">
                  <c:v>1505</c:v>
                </c:pt>
                <c:pt idx="9">
                  <c:v>1936</c:v>
                </c:pt>
                <c:pt idx="10">
                  <c:v>2303</c:v>
                </c:pt>
                <c:pt idx="11">
                  <c:v>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BB-D348-9CF8-1CB2AEA6879A}"/>
            </c:ext>
          </c:extLst>
        </c:ser>
        <c:ser>
          <c:idx val="4"/>
          <c:order val="4"/>
          <c:tx>
            <c:strRef>
              <c:f>'State graph'!$A$6</c:f>
              <c:strCache>
                <c:ptCount val="1"/>
                <c:pt idx="0">
                  <c:v>Health Care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graph'!$B$6:$M$6</c:f>
              <c:numCache>
                <c:formatCode>#,###</c:formatCode>
                <c:ptCount val="12"/>
                <c:pt idx="0">
                  <c:v>6837</c:v>
                </c:pt>
                <c:pt idx="1">
                  <c:v>6193</c:v>
                </c:pt>
                <c:pt idx="2">
                  <c:v>7009</c:v>
                </c:pt>
                <c:pt idx="3">
                  <c:v>7040</c:v>
                </c:pt>
                <c:pt idx="4">
                  <c:v>6928</c:v>
                </c:pt>
                <c:pt idx="5">
                  <c:v>6174</c:v>
                </c:pt>
                <c:pt idx="6">
                  <c:v>5537</c:v>
                </c:pt>
                <c:pt idx="7">
                  <c:v>5731</c:v>
                </c:pt>
                <c:pt idx="8">
                  <c:v>6372</c:v>
                </c:pt>
                <c:pt idx="9">
                  <c:v>6508</c:v>
                </c:pt>
                <c:pt idx="10">
                  <c:v>6261</c:v>
                </c:pt>
                <c:pt idx="11">
                  <c:v>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BB-D348-9CF8-1CB2AEA6879A}"/>
            </c:ext>
          </c:extLst>
        </c:ser>
        <c:ser>
          <c:idx val="5"/>
          <c:order val="5"/>
          <c:tx>
            <c:strRef>
              <c:f>'State graph'!$A$7</c:f>
              <c:strCache>
                <c:ptCount val="1"/>
                <c:pt idx="0">
                  <c:v>Educational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graph'!$B$7:$M$7</c:f>
              <c:numCache>
                <c:formatCode>#,###</c:formatCode>
                <c:ptCount val="12"/>
                <c:pt idx="0">
                  <c:v>83703</c:v>
                </c:pt>
                <c:pt idx="1">
                  <c:v>71948</c:v>
                </c:pt>
                <c:pt idx="2">
                  <c:v>67965</c:v>
                </c:pt>
                <c:pt idx="3">
                  <c:v>65622</c:v>
                </c:pt>
                <c:pt idx="4">
                  <c:v>60027</c:v>
                </c:pt>
                <c:pt idx="5">
                  <c:v>61176</c:v>
                </c:pt>
                <c:pt idx="6">
                  <c:v>65782</c:v>
                </c:pt>
                <c:pt idx="7">
                  <c:v>69907</c:v>
                </c:pt>
                <c:pt idx="8">
                  <c:v>73992</c:v>
                </c:pt>
                <c:pt idx="9">
                  <c:v>77168</c:v>
                </c:pt>
                <c:pt idx="10">
                  <c:v>82088</c:v>
                </c:pt>
                <c:pt idx="11">
                  <c:v>85701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BB-D348-9CF8-1CB2AEA6879A}"/>
            </c:ext>
          </c:extLst>
        </c:ser>
        <c:ser>
          <c:idx val="6"/>
          <c:order val="6"/>
          <c:tx>
            <c:strRef>
              <c:f>'State graph'!$A$8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graph'!$B$8:$M$8</c:f>
              <c:numCache>
                <c:formatCode>#,###</c:formatCode>
                <c:ptCount val="12"/>
                <c:pt idx="0">
                  <c:v>9432</c:v>
                </c:pt>
                <c:pt idx="1">
                  <c:v>7586</c:v>
                </c:pt>
                <c:pt idx="2">
                  <c:v>7245</c:v>
                </c:pt>
                <c:pt idx="3">
                  <c:v>7641</c:v>
                </c:pt>
                <c:pt idx="4">
                  <c:v>6592</c:v>
                </c:pt>
                <c:pt idx="5">
                  <c:v>6414</c:v>
                </c:pt>
                <c:pt idx="6">
                  <c:v>5859</c:v>
                </c:pt>
                <c:pt idx="7">
                  <c:v>5842</c:v>
                </c:pt>
                <c:pt idx="8">
                  <c:v>6216</c:v>
                </c:pt>
                <c:pt idx="9">
                  <c:v>7090</c:v>
                </c:pt>
                <c:pt idx="10">
                  <c:v>7780</c:v>
                </c:pt>
                <c:pt idx="11">
                  <c:v>8713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BB-D348-9CF8-1CB2AEA6879A}"/>
            </c:ext>
          </c:extLst>
        </c:ser>
        <c:ser>
          <c:idx val="7"/>
          <c:order val="7"/>
          <c:tx>
            <c:strRef>
              <c:f>'State graph'!$A$9</c:f>
              <c:strCache>
                <c:ptCount val="1"/>
                <c:pt idx="0">
                  <c:v>Amusement and Recreation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graph'!$B$9:$M$9</c:f>
              <c:numCache>
                <c:formatCode>#,###</c:formatCode>
                <c:ptCount val="12"/>
                <c:pt idx="0">
                  <c:v>10585</c:v>
                </c:pt>
                <c:pt idx="1">
                  <c:v>9668</c:v>
                </c:pt>
                <c:pt idx="2">
                  <c:v>8542</c:v>
                </c:pt>
                <c:pt idx="3">
                  <c:v>8876</c:v>
                </c:pt>
                <c:pt idx="4">
                  <c:v>8081</c:v>
                </c:pt>
                <c:pt idx="5">
                  <c:v>8713</c:v>
                </c:pt>
                <c:pt idx="6">
                  <c:v>10048</c:v>
                </c:pt>
                <c:pt idx="7">
                  <c:v>10686</c:v>
                </c:pt>
                <c:pt idx="8">
                  <c:v>11570</c:v>
                </c:pt>
                <c:pt idx="9">
                  <c:v>11909</c:v>
                </c:pt>
                <c:pt idx="10">
                  <c:v>13239</c:v>
                </c:pt>
                <c:pt idx="11">
                  <c:v>13730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BB-D348-9CF8-1CB2AEA6879A}"/>
            </c:ext>
          </c:extLst>
        </c:ser>
        <c:ser>
          <c:idx val="8"/>
          <c:order val="8"/>
          <c:tx>
            <c:strRef>
              <c:f>'State graph'!$A$10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636363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graph'!$B$10:$M$10</c:f>
              <c:numCache>
                <c:formatCode>#,###</c:formatCode>
                <c:ptCount val="12"/>
                <c:pt idx="0">
                  <c:v>25461</c:v>
                </c:pt>
                <c:pt idx="1">
                  <c:v>26493</c:v>
                </c:pt>
                <c:pt idx="2">
                  <c:v>23340</c:v>
                </c:pt>
                <c:pt idx="3">
                  <c:v>24797</c:v>
                </c:pt>
                <c:pt idx="4">
                  <c:v>25871</c:v>
                </c:pt>
                <c:pt idx="5">
                  <c:v>27757</c:v>
                </c:pt>
                <c:pt idx="6">
                  <c:v>29365</c:v>
                </c:pt>
                <c:pt idx="7">
                  <c:v>27858</c:v>
                </c:pt>
                <c:pt idx="8">
                  <c:v>29286</c:v>
                </c:pt>
                <c:pt idx="9">
                  <c:v>32811</c:v>
                </c:pt>
                <c:pt idx="10">
                  <c:v>37366</c:v>
                </c:pt>
                <c:pt idx="11">
                  <c:v>38302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BB-D348-9CF8-1CB2AEA6879A}"/>
            </c:ext>
          </c:extLst>
        </c:ser>
        <c:ser>
          <c:idx val="9"/>
          <c:order val="9"/>
          <c:tx>
            <c:strRef>
              <c:f>'State graph'!$A$11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graph'!$B$11:$M$11</c:f>
              <c:numCache>
                <c:formatCode>#,###</c:formatCode>
                <c:ptCount val="12"/>
                <c:pt idx="0">
                  <c:v>11775</c:v>
                </c:pt>
                <c:pt idx="1">
                  <c:v>10770</c:v>
                </c:pt>
                <c:pt idx="2">
                  <c:v>9492</c:v>
                </c:pt>
                <c:pt idx="3">
                  <c:v>9794</c:v>
                </c:pt>
                <c:pt idx="4">
                  <c:v>10951</c:v>
                </c:pt>
                <c:pt idx="5">
                  <c:v>10732</c:v>
                </c:pt>
                <c:pt idx="6">
                  <c:v>10307</c:v>
                </c:pt>
                <c:pt idx="7">
                  <c:v>8511</c:v>
                </c:pt>
                <c:pt idx="8">
                  <c:v>5401</c:v>
                </c:pt>
                <c:pt idx="9">
                  <c:v>4612</c:v>
                </c:pt>
                <c:pt idx="10">
                  <c:v>6312</c:v>
                </c:pt>
                <c:pt idx="11">
                  <c:v>6344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1BB-D348-9CF8-1CB2AEA6879A}"/>
            </c:ext>
          </c:extLst>
        </c:ser>
        <c:ser>
          <c:idx val="10"/>
          <c:order val="10"/>
          <c:tx>
            <c:strRef>
              <c:f>'State graph'!$A$12</c:f>
              <c:strCache>
                <c:ptCount val="1"/>
                <c:pt idx="0">
                  <c:v>Highway and Street</c:v>
                </c:pt>
              </c:strCache>
            </c:strRef>
          </c:tx>
          <c:spPr>
            <a:solidFill>
              <a:srgbClr val="245D91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graph'!$B$12:$M$12</c:f>
              <c:numCache>
                <c:formatCode>#,###</c:formatCode>
                <c:ptCount val="12"/>
                <c:pt idx="0">
                  <c:v>81254</c:v>
                </c:pt>
                <c:pt idx="1">
                  <c:v>81309</c:v>
                </c:pt>
                <c:pt idx="2">
                  <c:v>78369</c:v>
                </c:pt>
                <c:pt idx="3">
                  <c:v>79722</c:v>
                </c:pt>
                <c:pt idx="4">
                  <c:v>80610</c:v>
                </c:pt>
                <c:pt idx="5">
                  <c:v>84014</c:v>
                </c:pt>
                <c:pt idx="6">
                  <c:v>90810</c:v>
                </c:pt>
                <c:pt idx="7">
                  <c:v>92126</c:v>
                </c:pt>
                <c:pt idx="8">
                  <c:v>88290</c:v>
                </c:pt>
                <c:pt idx="9">
                  <c:v>90405</c:v>
                </c:pt>
                <c:pt idx="10">
                  <c:v>95642</c:v>
                </c:pt>
                <c:pt idx="11">
                  <c:v>98201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1BB-D348-9CF8-1CB2AEA6879A}"/>
            </c:ext>
          </c:extLst>
        </c:ser>
        <c:ser>
          <c:idx val="11"/>
          <c:order val="11"/>
          <c:tx>
            <c:strRef>
              <c:f>'State graph'!$A$13</c:f>
              <c:strCache>
                <c:ptCount val="1"/>
                <c:pt idx="0">
                  <c:v>Sewage and Waste Disposal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$21M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1BB-D348-9CF8-1CB2AEA6879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$25M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1BB-D348-9CF8-1CB2AEA6879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$26M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1BB-D348-9CF8-1CB2AEA6879A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graph'!$B$13:$M$13</c:f>
              <c:numCache>
                <c:formatCode>#,###</c:formatCode>
                <c:ptCount val="12"/>
                <c:pt idx="0">
                  <c:v>23455</c:v>
                </c:pt>
                <c:pt idx="1">
                  <c:v>24555</c:v>
                </c:pt>
                <c:pt idx="2">
                  <c:v>21196</c:v>
                </c:pt>
                <c:pt idx="3">
                  <c:v>20946</c:v>
                </c:pt>
                <c:pt idx="4">
                  <c:v>21037</c:v>
                </c:pt>
                <c:pt idx="5">
                  <c:v>21870</c:v>
                </c:pt>
                <c:pt idx="6">
                  <c:v>23403</c:v>
                </c:pt>
                <c:pt idx="7">
                  <c:v>23169</c:v>
                </c:pt>
                <c:pt idx="8">
                  <c:v>22415</c:v>
                </c:pt>
                <c:pt idx="9">
                  <c:v>23219</c:v>
                </c:pt>
                <c:pt idx="10">
                  <c:v>25013</c:v>
                </c:pt>
                <c:pt idx="11">
                  <c:v>25987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BB-D348-9CF8-1CB2AEA6879A}"/>
            </c:ext>
          </c:extLst>
        </c:ser>
        <c:ser>
          <c:idx val="12"/>
          <c:order val="12"/>
          <c:tx>
            <c:strRef>
              <c:f>'State graph'!$A$14</c:f>
              <c:strCache>
                <c:ptCount val="1"/>
                <c:pt idx="0">
                  <c:v>Water Supply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graph'!$B$14:$M$14</c:f>
              <c:numCache>
                <c:formatCode>#,###</c:formatCode>
                <c:ptCount val="12"/>
                <c:pt idx="0">
                  <c:v>14838</c:v>
                </c:pt>
                <c:pt idx="1">
                  <c:v>14420</c:v>
                </c:pt>
                <c:pt idx="2">
                  <c:v>13393</c:v>
                </c:pt>
                <c:pt idx="3">
                  <c:v>12746</c:v>
                </c:pt>
                <c:pt idx="4">
                  <c:v>12919</c:v>
                </c:pt>
                <c:pt idx="5">
                  <c:v>12731</c:v>
                </c:pt>
                <c:pt idx="6">
                  <c:v>12760</c:v>
                </c:pt>
                <c:pt idx="7">
                  <c:v>13623</c:v>
                </c:pt>
                <c:pt idx="8">
                  <c:v>13701</c:v>
                </c:pt>
                <c:pt idx="9">
                  <c:v>14855</c:v>
                </c:pt>
                <c:pt idx="10">
                  <c:v>15183</c:v>
                </c:pt>
                <c:pt idx="11">
                  <c:v>17647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BB-D348-9CF8-1CB2AEA6879A}"/>
            </c:ext>
          </c:extLst>
        </c:ser>
        <c:ser>
          <c:idx val="13"/>
          <c:order val="13"/>
          <c:tx>
            <c:strRef>
              <c:f>'State graph'!$A$15</c:f>
              <c:strCache>
                <c:ptCount val="1"/>
                <c:pt idx="0">
                  <c:v>Conservation and Development</c:v>
                </c:pt>
              </c:strCache>
            </c:strRef>
          </c:tx>
          <c:spPr>
            <a:solidFill>
              <a:srgbClr val="F2975A"/>
            </a:solidFill>
            <a:ln>
              <a:noFill/>
            </a:ln>
            <a:effectLst/>
          </c:spPr>
          <c:invertIfNegative val="0"/>
          <c:cat>
            <c:strRef>
              <c:f>'State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'State graph'!$B$15:$M$15</c:f>
              <c:numCache>
                <c:formatCode>#,###</c:formatCode>
                <c:ptCount val="12"/>
                <c:pt idx="0">
                  <c:v>2016</c:v>
                </c:pt>
                <c:pt idx="1">
                  <c:v>2035</c:v>
                </c:pt>
                <c:pt idx="2">
                  <c:v>2289</c:v>
                </c:pt>
                <c:pt idx="3">
                  <c:v>2225</c:v>
                </c:pt>
                <c:pt idx="4">
                  <c:v>2500</c:v>
                </c:pt>
                <c:pt idx="5">
                  <c:v>3071</c:v>
                </c:pt>
                <c:pt idx="6">
                  <c:v>3133</c:v>
                </c:pt>
                <c:pt idx="7">
                  <c:v>3270</c:v>
                </c:pt>
                <c:pt idx="8">
                  <c:v>3393</c:v>
                </c:pt>
                <c:pt idx="9">
                  <c:v>3719</c:v>
                </c:pt>
                <c:pt idx="10">
                  <c:v>3120</c:v>
                </c:pt>
                <c:pt idx="11">
                  <c:v>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1BB-D348-9CF8-1CB2AEA68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715716080"/>
        <c:axId val="749588816"/>
      </c:barChart>
      <c:catAx>
        <c:axId val="71571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9588816"/>
        <c:crosses val="autoZero"/>
        <c:auto val="1"/>
        <c:lblAlgn val="ctr"/>
        <c:lblOffset val="100"/>
        <c:noMultiLvlLbl val="0"/>
      </c:catAx>
      <c:valAx>
        <c:axId val="749588816"/>
        <c:scaling>
          <c:orientation val="minMax"/>
        </c:scaling>
        <c:delete val="0"/>
        <c:axPos val="l"/>
        <c:numFmt formatCode="&quot;$&quot;#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1571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407969714647165"/>
          <c:y val="1.1052249478974078E-2"/>
          <c:w val="0.54731616758040957"/>
          <c:h val="0.14756840496453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08520793537549E-2"/>
          <c:y val="1.3193079948289591E-2"/>
          <c:w val="0.95350178467933322"/>
          <c:h val="0.93256813482248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'Federal graph'!$A$2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graph'!$B$2:$M$2</c:f>
              <c:numCache>
                <c:formatCode>#,###</c:formatCode>
                <c:ptCount val="12"/>
                <c:pt idx="0">
                  <c:v>2243</c:v>
                </c:pt>
                <c:pt idx="1">
                  <c:v>2717</c:v>
                </c:pt>
                <c:pt idx="2">
                  <c:v>2562</c:v>
                </c:pt>
                <c:pt idx="3">
                  <c:v>1600</c:v>
                </c:pt>
                <c:pt idx="4">
                  <c:v>1299</c:v>
                </c:pt>
                <c:pt idx="5">
                  <c:v>940</c:v>
                </c:pt>
                <c:pt idx="6">
                  <c:v>895</c:v>
                </c:pt>
                <c:pt idx="7">
                  <c:v>698</c:v>
                </c:pt>
                <c:pt idx="8">
                  <c:v>507</c:v>
                </c:pt>
                <c:pt idx="9">
                  <c:v>537</c:v>
                </c:pt>
                <c:pt idx="10">
                  <c:v>797</c:v>
                </c:pt>
                <c:pt idx="11">
                  <c:v>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9-0540-8FFE-F0E88AB5A590}"/>
            </c:ext>
          </c:extLst>
        </c:ser>
        <c:ser>
          <c:idx val="1"/>
          <c:order val="1"/>
          <c:tx>
            <c:strRef>
              <c:f>'Federal graph'!$A$3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graph'!$B$3:$M$3</c:f>
              <c:numCache>
                <c:formatCode>#,###</c:formatCode>
                <c:ptCount val="12"/>
                <c:pt idx="0">
                  <c:v>5456</c:v>
                </c:pt>
                <c:pt idx="1">
                  <c:v>5165</c:v>
                </c:pt>
                <c:pt idx="2">
                  <c:v>4833</c:v>
                </c:pt>
                <c:pt idx="3">
                  <c:v>4297</c:v>
                </c:pt>
                <c:pt idx="4">
                  <c:v>2627</c:v>
                </c:pt>
                <c:pt idx="5">
                  <c:v>2293</c:v>
                </c:pt>
                <c:pt idx="6">
                  <c:v>2225</c:v>
                </c:pt>
                <c:pt idx="7">
                  <c:v>2456</c:v>
                </c:pt>
                <c:pt idx="8">
                  <c:v>2719</c:v>
                </c:pt>
                <c:pt idx="9">
                  <c:v>2922</c:v>
                </c:pt>
                <c:pt idx="10">
                  <c:v>3141</c:v>
                </c:pt>
                <c:pt idx="11">
                  <c:v>2655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9-0540-8FFE-F0E88AB5A590}"/>
            </c:ext>
          </c:extLst>
        </c:ser>
        <c:ser>
          <c:idx val="2"/>
          <c:order val="2"/>
          <c:tx>
            <c:strRef>
              <c:f>'Federal graph'!$A$4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graph'!$B$4:$M$4</c:f>
              <c:numCache>
                <c:formatCode>#,###</c:formatCode>
                <c:ptCount val="12"/>
                <c:pt idx="0">
                  <c:v>1606</c:v>
                </c:pt>
                <c:pt idx="1">
                  <c:v>1491</c:v>
                </c:pt>
                <c:pt idx="2">
                  <c:v>1982</c:v>
                </c:pt>
                <c:pt idx="3">
                  <c:v>1610</c:v>
                </c:pt>
                <c:pt idx="4">
                  <c:v>1093</c:v>
                </c:pt>
                <c:pt idx="5">
                  <c:v>1054</c:v>
                </c:pt>
                <c:pt idx="6">
                  <c:v>1088</c:v>
                </c:pt>
                <c:pt idx="7">
                  <c:v>1472</c:v>
                </c:pt>
                <c:pt idx="8">
                  <c:v>1642</c:v>
                </c:pt>
                <c:pt idx="9">
                  <c:v>1678</c:v>
                </c:pt>
                <c:pt idx="10">
                  <c:v>1700</c:v>
                </c:pt>
                <c:pt idx="11">
                  <c:v>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A9-0540-8FFE-F0E88AB5A590}"/>
            </c:ext>
          </c:extLst>
        </c:ser>
        <c:ser>
          <c:idx val="3"/>
          <c:order val="3"/>
          <c:tx>
            <c:strRef>
              <c:f>'Federal graph'!$A$5</c:f>
              <c:strCache>
                <c:ptCount val="1"/>
                <c:pt idx="0">
                  <c:v>Health care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graph'!$B$5:$M$5</c:f>
              <c:numCache>
                <c:formatCode>#,###</c:formatCode>
                <c:ptCount val="12"/>
                <c:pt idx="0">
                  <c:v>2699</c:v>
                </c:pt>
                <c:pt idx="1">
                  <c:v>3599</c:v>
                </c:pt>
                <c:pt idx="2">
                  <c:v>4289</c:v>
                </c:pt>
                <c:pt idx="3">
                  <c:v>4076</c:v>
                </c:pt>
                <c:pt idx="4">
                  <c:v>4064</c:v>
                </c:pt>
                <c:pt idx="5">
                  <c:v>3588</c:v>
                </c:pt>
                <c:pt idx="6">
                  <c:v>3189</c:v>
                </c:pt>
                <c:pt idx="7">
                  <c:v>3087</c:v>
                </c:pt>
                <c:pt idx="8">
                  <c:v>3232</c:v>
                </c:pt>
                <c:pt idx="9">
                  <c:v>2980</c:v>
                </c:pt>
                <c:pt idx="10">
                  <c:v>3013</c:v>
                </c:pt>
                <c:pt idx="11">
                  <c:v>2683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A9-0540-8FFE-F0E88AB5A590}"/>
            </c:ext>
          </c:extLst>
        </c:ser>
        <c:ser>
          <c:idx val="4"/>
          <c:order val="4"/>
          <c:tx>
            <c:strRef>
              <c:f>'Federal graph'!$A$6</c:f>
              <c:strCache>
                <c:ptCount val="1"/>
                <c:pt idx="0">
                  <c:v>Educational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CA9-0540-8FFE-F0E88AB5A590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graph'!$B$6:$M$6</c:f>
              <c:numCache>
                <c:formatCode>#,###</c:formatCode>
                <c:ptCount val="12"/>
                <c:pt idx="0">
                  <c:v>2649</c:v>
                </c:pt>
                <c:pt idx="1">
                  <c:v>3039</c:v>
                </c:pt>
                <c:pt idx="2">
                  <c:v>2938</c:v>
                </c:pt>
                <c:pt idx="3">
                  <c:v>2425</c:v>
                </c:pt>
                <c:pt idx="4">
                  <c:v>2114</c:v>
                </c:pt>
                <c:pt idx="5">
                  <c:v>1923</c:v>
                </c:pt>
                <c:pt idx="6">
                  <c:v>1876</c:v>
                </c:pt>
                <c:pt idx="7">
                  <c:v>1686</c:v>
                </c:pt>
                <c:pt idx="8">
                  <c:v>1461</c:v>
                </c:pt>
                <c:pt idx="9">
                  <c:v>1696</c:v>
                </c:pt>
                <c:pt idx="10">
                  <c:v>2200</c:v>
                </c:pt>
                <c:pt idx="11">
                  <c:v>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A9-0540-8FFE-F0E88AB5A590}"/>
            </c:ext>
          </c:extLst>
        </c:ser>
        <c:ser>
          <c:idx val="5"/>
          <c:order val="5"/>
          <c:tx>
            <c:strRef>
              <c:f>'Federal graph'!$A$7</c:f>
              <c:strCache>
                <c:ptCount val="1"/>
                <c:pt idx="0">
                  <c:v>Public safety</c:v>
                </c:pt>
              </c:strCache>
            </c:strRef>
          </c:tx>
          <c:spPr>
            <a:solidFill>
              <a:srgbClr val="163A78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$3M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CA9-0540-8FFE-F0E88AB5A590}"/>
                </c:ext>
              </c:extLst>
            </c:dLbl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graph'!$B$7:$M$7</c:f>
              <c:numCache>
                <c:formatCode>#,###</c:formatCode>
                <c:ptCount val="12"/>
                <c:pt idx="0">
                  <c:v>3884</c:v>
                </c:pt>
                <c:pt idx="1">
                  <c:v>3327</c:v>
                </c:pt>
                <c:pt idx="2">
                  <c:v>2957</c:v>
                </c:pt>
                <c:pt idx="3">
                  <c:v>2687</c:v>
                </c:pt>
                <c:pt idx="4">
                  <c:v>2789</c:v>
                </c:pt>
                <c:pt idx="5">
                  <c:v>2797</c:v>
                </c:pt>
                <c:pt idx="6">
                  <c:v>2421</c:v>
                </c:pt>
                <c:pt idx="7">
                  <c:v>2230</c:v>
                </c:pt>
                <c:pt idx="8">
                  <c:v>2216</c:v>
                </c:pt>
                <c:pt idx="9">
                  <c:v>2058</c:v>
                </c:pt>
                <c:pt idx="10">
                  <c:v>2523</c:v>
                </c:pt>
                <c:pt idx="11">
                  <c:v>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A9-0540-8FFE-F0E88AB5A590}"/>
            </c:ext>
          </c:extLst>
        </c:ser>
        <c:ser>
          <c:idx val="6"/>
          <c:order val="6"/>
          <c:tx>
            <c:strRef>
              <c:f>'Federal graph'!$A$8</c:f>
              <c:strCache>
                <c:ptCount val="1"/>
                <c:pt idx="0">
                  <c:v>Amusement and recreation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graph'!$B$8:$M$8</c:f>
              <c:numCache>
                <c:formatCode>#,###</c:formatCode>
                <c:ptCount val="12"/>
                <c:pt idx="0">
                  <c:v>417</c:v>
                </c:pt>
                <c:pt idx="1">
                  <c:v>792</c:v>
                </c:pt>
                <c:pt idx="2">
                  <c:v>710</c:v>
                </c:pt>
                <c:pt idx="3">
                  <c:v>387</c:v>
                </c:pt>
                <c:pt idx="4">
                  <c:v>210</c:v>
                </c:pt>
                <c:pt idx="5">
                  <c:v>341</c:v>
                </c:pt>
                <c:pt idx="6">
                  <c:v>448</c:v>
                </c:pt>
                <c:pt idx="7">
                  <c:v>378</c:v>
                </c:pt>
                <c:pt idx="8">
                  <c:v>481</c:v>
                </c:pt>
                <c:pt idx="9">
                  <c:v>447</c:v>
                </c:pt>
                <c:pt idx="10">
                  <c:v>425</c:v>
                </c:pt>
                <c:pt idx="11">
                  <c:v>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A9-0540-8FFE-F0E88AB5A590}"/>
            </c:ext>
          </c:extLst>
        </c:ser>
        <c:ser>
          <c:idx val="7"/>
          <c:order val="7"/>
          <c:tx>
            <c:strRef>
              <c:f>'Federal graph'!$A$9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636363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graph'!$B$9:$M$9</c:f>
              <c:numCache>
                <c:formatCode>#,###</c:formatCode>
                <c:ptCount val="12"/>
                <c:pt idx="0">
                  <c:v>2185</c:v>
                </c:pt>
                <c:pt idx="1">
                  <c:v>1953</c:v>
                </c:pt>
                <c:pt idx="2">
                  <c:v>1861</c:v>
                </c:pt>
                <c:pt idx="3">
                  <c:v>2182</c:v>
                </c:pt>
                <c:pt idx="4">
                  <c:v>2559</c:v>
                </c:pt>
                <c:pt idx="5">
                  <c:v>2135</c:v>
                </c:pt>
                <c:pt idx="6">
                  <c:v>2177</c:v>
                </c:pt>
                <c:pt idx="7">
                  <c:v>2400</c:v>
                </c:pt>
                <c:pt idx="8">
                  <c:v>2056</c:v>
                </c:pt>
                <c:pt idx="9">
                  <c:v>2528</c:v>
                </c:pt>
                <c:pt idx="10">
                  <c:v>2708</c:v>
                </c:pt>
                <c:pt idx="11">
                  <c:v>2868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A9-0540-8FFE-F0E88AB5A590}"/>
            </c:ext>
          </c:extLst>
        </c:ser>
        <c:ser>
          <c:idx val="8"/>
          <c:order val="8"/>
          <c:tx>
            <c:strRef>
              <c:f>'Federal graph'!$A$10</c:f>
              <c:strCache>
                <c:ptCount val="1"/>
                <c:pt idx="0">
                  <c:v>Power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graph'!$B$10:$M$10</c:f>
              <c:numCache>
                <c:formatCode>#,###</c:formatCode>
                <c:ptCount val="12"/>
                <c:pt idx="0">
                  <c:v>1022</c:v>
                </c:pt>
                <c:pt idx="1">
                  <c:v>1058</c:v>
                </c:pt>
                <c:pt idx="2">
                  <c:v>1431</c:v>
                </c:pt>
                <c:pt idx="3">
                  <c:v>1238</c:v>
                </c:pt>
                <c:pt idx="4">
                  <c:v>1089</c:v>
                </c:pt>
                <c:pt idx="5">
                  <c:v>1151</c:v>
                </c:pt>
                <c:pt idx="6">
                  <c:v>1639</c:v>
                </c:pt>
                <c:pt idx="7">
                  <c:v>1294</c:v>
                </c:pt>
                <c:pt idx="8">
                  <c:v>776</c:v>
                </c:pt>
                <c:pt idx="9">
                  <c:v>568</c:v>
                </c:pt>
                <c:pt idx="10">
                  <c:v>427</c:v>
                </c:pt>
                <c:pt idx="11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A9-0540-8FFE-F0E88AB5A590}"/>
            </c:ext>
          </c:extLst>
        </c:ser>
        <c:ser>
          <c:idx val="9"/>
          <c:order val="9"/>
          <c:tx>
            <c:strRef>
              <c:f>'Federal graph'!$A$11</c:f>
              <c:strCache>
                <c:ptCount val="1"/>
                <c:pt idx="0">
                  <c:v>Highway and street</c:v>
                </c:pt>
              </c:strCache>
            </c:strRef>
          </c:tx>
          <c:spPr>
            <a:solidFill>
              <a:srgbClr val="245D91"/>
            </a:solidFill>
            <a:ln>
              <a:noFill/>
            </a:ln>
            <a:effectLst/>
          </c:spPr>
          <c:invertIfNegative val="0"/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graph'!$B$11:$M$11</c:f>
              <c:numCache>
                <c:formatCode>#,###</c:formatCode>
                <c:ptCount val="12"/>
                <c:pt idx="0">
                  <c:v>802</c:v>
                </c:pt>
                <c:pt idx="1">
                  <c:v>1109</c:v>
                </c:pt>
                <c:pt idx="2">
                  <c:v>916</c:v>
                </c:pt>
                <c:pt idx="3">
                  <c:v>671</c:v>
                </c:pt>
                <c:pt idx="4">
                  <c:v>640</c:v>
                </c:pt>
                <c:pt idx="5">
                  <c:v>473</c:v>
                </c:pt>
                <c:pt idx="6">
                  <c:v>541</c:v>
                </c:pt>
                <c:pt idx="7">
                  <c:v>843</c:v>
                </c:pt>
                <c:pt idx="8">
                  <c:v>1110</c:v>
                </c:pt>
                <c:pt idx="9">
                  <c:v>1014</c:v>
                </c:pt>
                <c:pt idx="10">
                  <c:v>1448</c:v>
                </c:pt>
                <c:pt idx="11">
                  <c:v>1169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A9-0540-8FFE-F0E88AB5A590}"/>
            </c:ext>
          </c:extLst>
        </c:ser>
        <c:ser>
          <c:idx val="10"/>
          <c:order val="10"/>
          <c:tx>
            <c:strRef>
              <c:f>'Federal graph'!$A$12</c:f>
              <c:strCache>
                <c:ptCount val="1"/>
                <c:pt idx="0">
                  <c:v>Conservation and development</c:v>
                </c:pt>
              </c:strCache>
            </c:strRef>
          </c:tx>
          <c:spPr>
            <a:solidFill>
              <a:srgbClr val="F2975A"/>
            </a:solidFill>
            <a:ln>
              <a:noFill/>
            </a:ln>
            <a:effectLst/>
          </c:spPr>
          <c:invertIfNegative val="0"/>
          <c:dLbls>
            <c:numFmt formatCode="&quot;$&quot;#.#,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'Federal graph'!$B$1:$M$1</c:f>
              <c:strCach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'Federal graph'!$B$12:$M$12</c:f>
              <c:numCache>
                <c:formatCode>#,###</c:formatCode>
                <c:ptCount val="12"/>
                <c:pt idx="0">
                  <c:v>3704</c:v>
                </c:pt>
                <c:pt idx="1">
                  <c:v>5111</c:v>
                </c:pt>
                <c:pt idx="2">
                  <c:v>5170</c:v>
                </c:pt>
                <c:pt idx="3">
                  <c:v>3927</c:v>
                </c:pt>
                <c:pt idx="4">
                  <c:v>3357</c:v>
                </c:pt>
                <c:pt idx="5">
                  <c:v>4058</c:v>
                </c:pt>
                <c:pt idx="6">
                  <c:v>4510</c:v>
                </c:pt>
                <c:pt idx="7">
                  <c:v>4406</c:v>
                </c:pt>
                <c:pt idx="8">
                  <c:v>4050</c:v>
                </c:pt>
                <c:pt idx="9">
                  <c:v>4487</c:v>
                </c:pt>
                <c:pt idx="10">
                  <c:v>5939</c:v>
                </c:pt>
                <c:pt idx="11">
                  <c:v>5195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A9-0540-8FFE-F0E88AB5A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728209104"/>
        <c:axId val="748867792"/>
      </c:barChart>
      <c:catAx>
        <c:axId val="7282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48867792"/>
        <c:crosses val="autoZero"/>
        <c:auto val="1"/>
        <c:lblAlgn val="ctr"/>
        <c:lblOffset val="100"/>
        <c:noMultiLvlLbl val="0"/>
      </c:catAx>
      <c:valAx>
        <c:axId val="748867792"/>
        <c:scaling>
          <c:orientation val="minMax"/>
        </c:scaling>
        <c:delete val="0"/>
        <c:axPos val="l"/>
        <c:numFmt formatCode="&quot;$&quot;#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820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723346838265152"/>
          <c:y val="3.9353782527632879E-2"/>
          <c:w val="0.64276649370438044"/>
          <c:h val="0.14096714683555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28E4-9DDF-4400-A8BC-1432D4D5502A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78CA4-1167-45B2-A78E-E262C899DD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2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alesforceiq.com/r?target=60bfd5db04232f7baba4d9e2&amp;t=AFwhZf3w8eA3wWP3Bf2egw4TFTVqiUuTaHKNB0IbcHt3RZHxiCzacSrHS-it6ASGd__GGn-dtQ4DAk2qRIY7ITxTtlymboiScR0zcueltJeP2UkLv7MB-U6dpJRLvjyAz6ie23pin_Nn&amp;url=https%3A%2F%2Fwww.census.gov%2Fconstruction%2Fc30%2Fhistorical_data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alesforceiq.com/r?target=60bfd5db04232f7baba4d9e2&amp;t=AFwhZf3w8eA3wWP3Bf2egw4TFTVqiUuTaHKNB0IbcHt3RZHxiCzacSrHS-it6ASGd__GGn-dtQ4DAk2qRIY7ITxTtlymboiScR0zcueltJeP2UkLv7MB-U6dpJRLvjyAz6ie23pin_Nn&amp;url=https%3A%2F%2Fwww.census.gov%2Fconstruction%2Fc30%2Fhistorical_data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alesforceiq.com/r?target=60bfd5db04232f7baba4d9e2&amp;t=AFwhZf3w8eA3wWP3Bf2egw4TFTVqiUuTaHKNB0IbcHt3RZHxiCzacSrHS-it6ASGd__GGn-dtQ4DAk2qRIY7ITxTtlymboiScR0zcueltJeP2UkLv7MB-U6dpJRLvjyAz6ie23pin_Nn&amp;url=https%3A%2F%2Fwww.census.gov%2Fconstruction%2Fc30%2Fhistorical_data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alesforceiq.com/r?target=60bfd5db04232f7baba4d9e2&amp;t=AFwhZf3w8eA3wWP3Bf2egw4TFTVqiUuTaHKNB0IbcHt3RZHxiCzacSrHS-it6ASGd__GGn-dtQ4DAk2qRIY7ITxTtlymboiScR0zcueltJeP2UkLv7MB-U6dpJRLvjyAz6ie23pin_Nn&amp;url=https%3A%2F%2Fwww.census.gov%2Fconstruction%2Fc30%2Fhistorical_data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alesforceiq.com/r?target=60bfd5db04232f7baba4d9e2&amp;t=AFwhZf3w8eA3wWP3Bf2egw4TFTVqiUuTaHKNB0IbcHt3RZHxiCzacSrHS-it6ASGd__GGn-dtQ4DAk2qRIY7ITxTtlymboiScR0zcueltJeP2UkLv7MB-U6dpJRLvjyAz6ie23pin_Nn&amp;url=https%3A%2F%2Fwww.census.gov%2Fconstruction%2Fc30%2Fhistorical_data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www.census.gov/construction/c30/historical_data.html"/>
              </a:rPr>
              <a:t>https://www.census.gov/construction/c30/historical_data.html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8CA4-1167-45B2-A78E-E262C899DD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7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www.census.gov/construction/c30/historical_data.html"/>
              </a:rPr>
              <a:t>https://www.census.gov/construction/c30/historical_data.html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8CA4-1167-45B2-A78E-E262C899DD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www.census.gov/construction/c30/historical_data.html"/>
              </a:rPr>
              <a:t>https://www.census.gov/construction/c30/historical_data.html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8CA4-1167-45B2-A78E-E262C899DD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www.census.gov/construction/c30/historical_data.html"/>
              </a:rPr>
              <a:t>https://www.census.gov/construction/c30/historical_data.html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8CA4-1167-45B2-A78E-E262C899DD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4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 tooltip="https://www.census.gov/construction/c30/historical_data.html"/>
              </a:rPr>
              <a:t>https://www.census.gov/construction/c30/historical_data.html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78CA4-1167-45B2-A78E-E262C899DD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1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0C2C3D-FB9D-41ED-9A27-22C2230EB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3044" y="809175"/>
            <a:ext cx="5084324" cy="2952356"/>
          </a:xfrm>
          <a:prstGeom prst="rect">
            <a:avLst/>
          </a:prstGeom>
          <a:effectLst/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F853EFA6-BB70-4881-85D7-50F4DF461D02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467602FB-B272-45C3-9E51-71BC65698ED9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408850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CF3C-F09C-4587-B6A3-CBE65E5F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B7277-A1C0-4C4A-9B65-8A6DB4451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9FB9C-4CF6-4F68-9855-3DFB83D6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7B05B-A91B-45D9-A1B8-307690AD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567F-DDCB-4247-BEBB-B3DC0533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C9389-3FA6-4B2D-8F17-13A7C1BAB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EBB16-C437-492D-A870-DCE3954D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6C880-6AF2-4035-8FAD-56C19957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9154-EDC6-40EA-9694-FF27B2F4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0A3A9-2C94-48F8-9EFE-A769C2EC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0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06D05A-8D29-4011-A443-43B11669E90E}"/>
              </a:ext>
            </a:extLst>
          </p:cNvPr>
          <p:cNvCxnSpPr>
            <a:cxnSpLocks/>
          </p:cNvCxnSpPr>
          <p:nvPr userDrawn="1"/>
        </p:nvCxnSpPr>
        <p:spPr>
          <a:xfrm>
            <a:off x="7015357" y="2686050"/>
            <a:ext cx="0" cy="1485900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>
            <a:extLst>
              <a:ext uri="{FF2B5EF4-FFF2-40B4-BE49-F238E27FC236}">
                <a16:creationId xmlns:a16="http://schemas.microsoft.com/office/drawing/2014/main" id="{92775AC4-EE54-4500-9C9F-61D16ADA918D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ABEA1031-B0B6-4921-95CA-08C96D2FF1B7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EA914-5850-4E1C-B3A9-CE51869BFC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216AAE-97C5-433C-B0D2-344C8F5E0A71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11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DE147E-66E2-4058-BF3A-3056F8221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6951" y="2602206"/>
            <a:ext cx="2847680" cy="1653586"/>
          </a:xfrm>
          <a:prstGeom prst="rect">
            <a:avLst/>
          </a:prstGeom>
          <a:effectLst/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5E480A51-FF3A-420C-AF4E-62AF34619DD3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47C6876-7E08-4C11-AA92-EB4D87D482FE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D9F5DE-FDCE-4D3F-BB5B-078980EDF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7EA285-6600-432B-9184-78B09AAC8CE2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289F28-C484-4417-BB53-F6DA7E3EC10B}"/>
              </a:ext>
            </a:extLst>
          </p:cNvPr>
          <p:cNvCxnSpPr>
            <a:cxnSpLocks/>
          </p:cNvCxnSpPr>
          <p:nvPr userDrawn="1"/>
        </p:nvCxnSpPr>
        <p:spPr>
          <a:xfrm>
            <a:off x="7015357" y="2686050"/>
            <a:ext cx="0" cy="1485900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4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207A18-9FFE-4C35-97B4-CCF5FE0A3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EA974-7ECD-4413-992E-7D765D0BBC07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4">
            <a:extLst>
              <a:ext uri="{FF2B5EF4-FFF2-40B4-BE49-F238E27FC236}">
                <a16:creationId xmlns:a16="http://schemas.microsoft.com/office/drawing/2014/main" id="{86E6A9B3-3C24-4385-96C3-2861F807D15A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2D0276EB-FCCD-4071-9CEB-8F5D0D77F5DC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26516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>
            <a:extLst>
              <a:ext uri="{FF2B5EF4-FFF2-40B4-BE49-F238E27FC236}">
                <a16:creationId xmlns:a16="http://schemas.microsoft.com/office/drawing/2014/main" id="{CBBD9059-DF0C-4B86-AEF6-D21F6B30436F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10933468-FD01-4232-8357-F13BDD0DD0F3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280A96-54B8-47EA-9893-F3145DE1C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7" y="216724"/>
            <a:ext cx="1163061" cy="675364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F70448-81B1-4B68-B5C6-35AE8EC1957D}"/>
              </a:ext>
            </a:extLst>
          </p:cNvPr>
          <p:cNvCxnSpPr>
            <a:cxnSpLocks/>
          </p:cNvCxnSpPr>
          <p:nvPr userDrawn="1"/>
        </p:nvCxnSpPr>
        <p:spPr>
          <a:xfrm>
            <a:off x="1427234" y="236983"/>
            <a:ext cx="728" cy="648232"/>
          </a:xfrm>
          <a:prstGeom prst="line">
            <a:avLst/>
          </a:prstGeom>
          <a:ln>
            <a:solidFill>
              <a:srgbClr val="163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60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AE5ABD-1C56-438B-BAC7-E68D53B32FEC}"/>
              </a:ext>
            </a:extLst>
          </p:cNvPr>
          <p:cNvGrpSpPr/>
          <p:nvPr userDrawn="1"/>
        </p:nvGrpSpPr>
        <p:grpSpPr>
          <a:xfrm>
            <a:off x="7870878" y="2542421"/>
            <a:ext cx="2955810" cy="1572379"/>
            <a:chOff x="11667613" y="3813631"/>
            <a:chExt cx="4433715" cy="23585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2019C7-95E5-47C3-9890-8573E900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70735" y="3813631"/>
              <a:ext cx="4030593" cy="2340477"/>
            </a:xfrm>
            <a:prstGeom prst="rect">
              <a:avLst/>
            </a:prstGeom>
            <a:effectLst/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3F5A83-1BEB-4234-92C9-FC7C0E9EEA43}"/>
                </a:ext>
              </a:extLst>
            </p:cNvPr>
            <p:cNvCxnSpPr/>
            <p:nvPr/>
          </p:nvCxnSpPr>
          <p:spPr>
            <a:xfrm>
              <a:off x="11667613" y="3943350"/>
              <a:ext cx="0" cy="2228850"/>
            </a:xfrm>
            <a:prstGeom prst="line">
              <a:avLst/>
            </a:prstGeom>
            <a:ln>
              <a:solidFill>
                <a:srgbClr val="163A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24">
            <a:extLst>
              <a:ext uri="{FF2B5EF4-FFF2-40B4-BE49-F238E27FC236}">
                <a16:creationId xmlns:a16="http://schemas.microsoft.com/office/drawing/2014/main" id="{4CDE68F6-3B3D-45F9-8F8E-BE15CDAF76AE}"/>
              </a:ext>
            </a:extLst>
          </p:cNvPr>
          <p:cNvSpPr/>
          <p:nvPr userDrawn="1"/>
        </p:nvSpPr>
        <p:spPr>
          <a:xfrm>
            <a:off x="1" y="6339417"/>
            <a:ext cx="12191999" cy="518584"/>
          </a:xfrm>
          <a:custGeom>
            <a:avLst/>
            <a:gdLst>
              <a:gd name="connsiteX0" fmla="*/ 0 w 16251382"/>
              <a:gd name="connsiteY0" fmla="*/ 0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0 h 872836"/>
              <a:gd name="connsiteX0" fmla="*/ 0 w 16251382"/>
              <a:gd name="connsiteY0" fmla="*/ 477981 h 872836"/>
              <a:gd name="connsiteX1" fmla="*/ 16251382 w 16251382"/>
              <a:gd name="connsiteY1" fmla="*/ 0 h 872836"/>
              <a:gd name="connsiteX2" fmla="*/ 16251382 w 16251382"/>
              <a:gd name="connsiteY2" fmla="*/ 872836 h 872836"/>
              <a:gd name="connsiteX3" fmla="*/ 0 w 16251382"/>
              <a:gd name="connsiteY3" fmla="*/ 872836 h 872836"/>
              <a:gd name="connsiteX4" fmla="*/ 0 w 16251382"/>
              <a:gd name="connsiteY4" fmla="*/ 477981 h 872836"/>
              <a:gd name="connsiteX0" fmla="*/ 0 w 16251382"/>
              <a:gd name="connsiteY0" fmla="*/ 457199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  <a:gd name="connsiteX4" fmla="*/ 0 w 16251382"/>
              <a:gd name="connsiteY4" fmla="*/ 457199 h 852054"/>
              <a:gd name="connsiteX0" fmla="*/ 0 w 16251382"/>
              <a:gd name="connsiteY0" fmla="*/ 852054 h 852054"/>
              <a:gd name="connsiteX1" fmla="*/ 15773400 w 16251382"/>
              <a:gd name="connsiteY1" fmla="*/ 0 h 852054"/>
              <a:gd name="connsiteX2" fmla="*/ 16251382 w 16251382"/>
              <a:gd name="connsiteY2" fmla="*/ 852054 h 852054"/>
              <a:gd name="connsiteX3" fmla="*/ 0 w 16251382"/>
              <a:gd name="connsiteY3" fmla="*/ 852054 h 85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1382" h="852054">
                <a:moveTo>
                  <a:pt x="0" y="852054"/>
                </a:moveTo>
                <a:lnTo>
                  <a:pt x="15773400" y="0"/>
                </a:lnTo>
                <a:lnTo>
                  <a:pt x="16251382" y="852054"/>
                </a:lnTo>
                <a:lnTo>
                  <a:pt x="0" y="852054"/>
                </a:lnTo>
                <a:close/>
              </a:path>
            </a:pathLst>
          </a:custGeom>
          <a:solidFill>
            <a:srgbClr val="163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D0664326-C857-4F92-B5FC-FD8C78085036}"/>
              </a:ext>
            </a:extLst>
          </p:cNvPr>
          <p:cNvSpPr/>
          <p:nvPr userDrawn="1"/>
        </p:nvSpPr>
        <p:spPr>
          <a:xfrm>
            <a:off x="11857015" y="6338134"/>
            <a:ext cx="334985" cy="517896"/>
          </a:xfrm>
          <a:custGeom>
            <a:avLst/>
            <a:gdLst>
              <a:gd name="connsiteX0" fmla="*/ 0 w 483672"/>
              <a:gd name="connsiteY0" fmla="*/ 0 h 1077239"/>
              <a:gd name="connsiteX1" fmla="*/ 483672 w 483672"/>
              <a:gd name="connsiteY1" fmla="*/ 30562 h 1077239"/>
              <a:gd name="connsiteX2" fmla="*/ 483672 w 483672"/>
              <a:gd name="connsiteY2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72" h="1077239">
                <a:moveTo>
                  <a:pt x="0" y="0"/>
                </a:moveTo>
                <a:lnTo>
                  <a:pt x="483672" y="30562"/>
                </a:lnTo>
                <a:lnTo>
                  <a:pt x="483672" y="1077239"/>
                </a:lnTo>
                <a:close/>
              </a:path>
            </a:pathLst>
          </a:custGeom>
          <a:solidFill>
            <a:srgbClr val="EE2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39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79318E-0D03-474B-8C4B-D2611D07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8D857-00C4-4D6B-87A6-575F8BD2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431C5-90D2-4677-B374-F9C25FF1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8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02B63-8DC8-4685-80E7-4D4F4476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0C7-9444-4D2E-A00C-237A00F6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57D21-99B7-47B1-B839-3145706E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0C5F5-8737-4A46-82C9-691AFC43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B9F4B-38E4-4D30-8E09-685E34AA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A99A-CB63-4196-8D52-2DB567E1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4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772-D30D-4195-8B64-23C057AC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08C3E-2318-493B-BCD7-FAD9D64C9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269C5-10C3-489E-85D8-A62759889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FD23A-5489-4114-BF3D-4E30D3C5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3462-2F02-4FDE-89B4-1468136771A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A3563-FD92-48E0-9F18-FD94E32E9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CB025-43E4-47CC-A96C-9D7909BC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E6A9-80CF-434A-9383-A59AD903D2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2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90EFA-A26E-4523-8EFA-71AC7C102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F6B7B-6F2F-4AB0-A611-1B28EF076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6893F-074C-4F00-AEB0-0794A4384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3462-2F02-4FDE-89B4-1468136771A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C0DD7-5BB5-4B7E-9F85-4A3279AAD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D75D6-F769-44D3-8B99-242FCF44F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E6A9-80CF-434A-9383-A59AD903D2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6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8795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200" dirty="0">
                <a:solidFill>
                  <a:srgbClr val="163A78"/>
                </a:solidFill>
                <a:latin typeface="Arial" panose="020B0604020202020204" pitchFamily="34" charset="0"/>
                <a:ea typeface="Garamond" charset="0"/>
                <a:cs typeface="Arial" pitchFamily="34" charset="0"/>
              </a:rPr>
              <a:t>Infrastructure Spending 2009-2020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87" y="545594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100" dirty="0">
                <a:solidFill>
                  <a:srgbClr val="EE293C"/>
                </a:solidFill>
                <a:latin typeface="Arial" pitchFamily="34" charset="0"/>
                <a:ea typeface="Garamond" charset="0"/>
                <a:cs typeface="Arial" pitchFamily="34" charset="0"/>
              </a:rPr>
              <a:t>July 26, 2021</a:t>
            </a:r>
          </a:p>
        </p:txBody>
      </p:sp>
    </p:spTree>
    <p:extLst>
      <p:ext uri="{BB962C8B-B14F-4D97-AF65-F5344CB8AC3E}">
        <p14:creationId xmlns:p14="http://schemas.microsoft.com/office/powerpoint/2010/main" val="365650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55008E9-4478-814B-B98F-0B85BB9A0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613709"/>
              </p:ext>
            </p:extLst>
          </p:nvPr>
        </p:nvGraphicFramePr>
        <p:xfrm>
          <a:off x="333469" y="1101938"/>
          <a:ext cx="11858531" cy="5332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9" name="Title 3">
            <a:extLst>
              <a:ext uri="{FF2B5EF4-FFF2-40B4-BE49-F238E27FC236}">
                <a16:creationId xmlns:a16="http://schemas.microsoft.com/office/drawing/2014/main" id="{0AD33420-BC20-4D55-8525-109735AADBFE}"/>
              </a:ext>
            </a:extLst>
          </p:cNvPr>
          <p:cNvSpPr txBox="1">
            <a:spLocks/>
          </p:cNvSpPr>
          <p:nvPr/>
        </p:nvSpPr>
        <p:spPr>
          <a:xfrm>
            <a:off x="1427962" y="311230"/>
            <a:ext cx="10227388" cy="618721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Value of </a:t>
            </a:r>
            <a:r>
              <a:rPr lang="en-US" sz="3000" b="1" u="sng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Put in Place</a:t>
            </a:r>
          </a:p>
          <a:p>
            <a:pPr algn="ctr"/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 – 2020 </a:t>
            </a:r>
            <a:endParaRPr lang="en-US" sz="2000" b="1" dirty="0">
              <a:solidFill>
                <a:srgbClr val="16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A0951-08D1-4A4B-846E-1B2E71899B4C}"/>
              </a:ext>
            </a:extLst>
          </p:cNvPr>
          <p:cNvSpPr txBox="1"/>
          <p:nvPr/>
        </p:nvSpPr>
        <p:spPr>
          <a:xfrm>
            <a:off x="405997" y="1101938"/>
            <a:ext cx="571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1.6B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CC8A1-4261-B342-B442-4BB905256D25}"/>
              </a:ext>
            </a:extLst>
          </p:cNvPr>
          <p:cNvSpPr txBox="1"/>
          <p:nvPr/>
        </p:nvSpPr>
        <p:spPr>
          <a:xfrm>
            <a:off x="405997" y="2326680"/>
            <a:ext cx="50980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422102-7595-1A48-BB3C-A339FABF3029}"/>
              </a:ext>
            </a:extLst>
          </p:cNvPr>
          <p:cNvSpPr txBox="1"/>
          <p:nvPr/>
        </p:nvSpPr>
        <p:spPr>
          <a:xfrm>
            <a:off x="410552" y="1703519"/>
            <a:ext cx="5303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CD9BCA-5106-2440-94C1-AC959478E426}"/>
              </a:ext>
            </a:extLst>
          </p:cNvPr>
          <p:cNvSpPr txBox="1"/>
          <p:nvPr/>
        </p:nvSpPr>
        <p:spPr>
          <a:xfrm>
            <a:off x="410552" y="2974427"/>
            <a:ext cx="50524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$1B</a:t>
            </a: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9836CEC3-A32F-0640-9E8B-340A4E00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88" y="1101938"/>
            <a:ext cx="4013888" cy="3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State and local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204368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3">
            <a:extLst>
              <a:ext uri="{FF2B5EF4-FFF2-40B4-BE49-F238E27FC236}">
                <a16:creationId xmlns:a16="http://schemas.microsoft.com/office/drawing/2014/main" id="{0AD33420-BC20-4D55-8525-109735AADBFE}"/>
              </a:ext>
            </a:extLst>
          </p:cNvPr>
          <p:cNvSpPr txBox="1">
            <a:spLocks/>
          </p:cNvSpPr>
          <p:nvPr/>
        </p:nvSpPr>
        <p:spPr>
          <a:xfrm>
            <a:off x="1398315" y="328815"/>
            <a:ext cx="9395370" cy="618721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Value of </a:t>
            </a:r>
            <a:r>
              <a:rPr lang="en-US" sz="3000" b="1" u="sng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Put in Place 2009 – 2020 </a:t>
            </a:r>
            <a:endParaRPr lang="en-US" sz="2000" b="1" dirty="0">
              <a:solidFill>
                <a:srgbClr val="16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E74A09-B142-7448-A943-D058B3175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58007"/>
              </p:ext>
            </p:extLst>
          </p:nvPr>
        </p:nvGraphicFramePr>
        <p:xfrm>
          <a:off x="291084" y="1128168"/>
          <a:ext cx="11675364" cy="52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4874F3-E7F9-3243-8823-6A07F9A4AC29}"/>
              </a:ext>
            </a:extLst>
          </p:cNvPr>
          <p:cNvSpPr txBox="1"/>
          <p:nvPr/>
        </p:nvSpPr>
        <p:spPr>
          <a:xfrm>
            <a:off x="356552" y="1126783"/>
            <a:ext cx="5303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$1.2B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266D7-B184-264B-B74C-70E3ED5493F7}"/>
              </a:ext>
            </a:extLst>
          </p:cNvPr>
          <p:cNvSpPr txBox="1"/>
          <p:nvPr/>
        </p:nvSpPr>
        <p:spPr>
          <a:xfrm>
            <a:off x="356552" y="1859338"/>
            <a:ext cx="53035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$1B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EFBCA8C-E077-7D4D-9309-AD2E5814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88" y="1101938"/>
            <a:ext cx="4013888" cy="3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en-US" alt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Residential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Nonresidential</a:t>
            </a:r>
          </a:p>
        </p:txBody>
      </p:sp>
    </p:spTree>
    <p:extLst>
      <p:ext uri="{BB962C8B-B14F-4D97-AF65-F5344CB8AC3E}">
        <p14:creationId xmlns:p14="http://schemas.microsoft.com/office/powerpoint/2010/main" val="46516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3">
            <a:extLst>
              <a:ext uri="{FF2B5EF4-FFF2-40B4-BE49-F238E27FC236}">
                <a16:creationId xmlns:a16="http://schemas.microsoft.com/office/drawing/2014/main" id="{0AD33420-BC20-4D55-8525-109735AADBFE}"/>
              </a:ext>
            </a:extLst>
          </p:cNvPr>
          <p:cNvSpPr txBox="1">
            <a:spLocks/>
          </p:cNvSpPr>
          <p:nvPr/>
        </p:nvSpPr>
        <p:spPr>
          <a:xfrm>
            <a:off x="1427962" y="311230"/>
            <a:ext cx="10227388" cy="618721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Value of </a:t>
            </a:r>
            <a:r>
              <a:rPr lang="en-US" sz="3000" b="1" u="sng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Put in Place</a:t>
            </a:r>
          </a:p>
          <a:p>
            <a:pPr algn="ctr"/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 – 2020 </a:t>
            </a:r>
            <a:endParaRPr lang="en-US" sz="2000" b="1" dirty="0">
              <a:solidFill>
                <a:srgbClr val="16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292CD76-C0D3-9D44-BA57-64B70C970D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114510"/>
              </p:ext>
            </p:extLst>
          </p:nvPr>
        </p:nvGraphicFramePr>
        <p:xfrm>
          <a:off x="225552" y="1216312"/>
          <a:ext cx="11740896" cy="509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3">
            <a:extLst>
              <a:ext uri="{FF2B5EF4-FFF2-40B4-BE49-F238E27FC236}">
                <a16:creationId xmlns:a16="http://schemas.microsoft.com/office/drawing/2014/main" id="{7D4D58AE-B314-5545-9898-AA3B3AF75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988" y="1101938"/>
            <a:ext cx="4013888" cy="3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State and local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</a:p>
        </p:txBody>
      </p:sp>
    </p:spTree>
    <p:extLst>
      <p:ext uri="{BB962C8B-B14F-4D97-AF65-F5344CB8AC3E}">
        <p14:creationId xmlns:p14="http://schemas.microsoft.com/office/powerpoint/2010/main" val="165677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3">
            <a:extLst>
              <a:ext uri="{FF2B5EF4-FFF2-40B4-BE49-F238E27FC236}">
                <a16:creationId xmlns:a16="http://schemas.microsoft.com/office/drawing/2014/main" id="{0AD33420-BC20-4D55-8525-109735AADBFE}"/>
              </a:ext>
            </a:extLst>
          </p:cNvPr>
          <p:cNvSpPr txBox="1">
            <a:spLocks/>
          </p:cNvSpPr>
          <p:nvPr/>
        </p:nvSpPr>
        <p:spPr>
          <a:xfrm>
            <a:off x="1427962" y="311230"/>
            <a:ext cx="10227388" cy="618721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Value of </a:t>
            </a:r>
            <a:r>
              <a:rPr lang="en-US" sz="2800" b="1" u="sng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and Local</a:t>
            </a:r>
            <a:r>
              <a:rPr lang="en-US" sz="28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Put in Place 2009 – 2020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968BAF-0D0D-7A4B-BDC4-DACE32A37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374595"/>
              </p:ext>
            </p:extLst>
          </p:nvPr>
        </p:nvGraphicFramePr>
        <p:xfrm>
          <a:off x="231648" y="1192695"/>
          <a:ext cx="11711536" cy="509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0688F3-563E-814B-BB32-006BDC7F5559}"/>
              </a:ext>
            </a:extLst>
          </p:cNvPr>
          <p:cNvSpPr txBox="1"/>
          <p:nvPr/>
        </p:nvSpPr>
        <p:spPr>
          <a:xfrm>
            <a:off x="880998" y="1750690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$266.5M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7ABDF-E553-744A-998D-FCDF84B34CD9}"/>
              </a:ext>
            </a:extLst>
          </p:cNvPr>
          <p:cNvSpPr txBox="1"/>
          <p:nvPr/>
        </p:nvSpPr>
        <p:spPr>
          <a:xfrm>
            <a:off x="1789177" y="1953980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$272.8M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7B5E8-F86D-CC43-AF56-8DEA98414E5B}"/>
              </a:ext>
            </a:extLst>
          </p:cNvPr>
          <p:cNvSpPr txBox="1"/>
          <p:nvPr/>
        </p:nvSpPr>
        <p:spPr>
          <a:xfrm>
            <a:off x="2778379" y="2194368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$254.8M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AFA06-BE13-F047-A00F-E091F84C64D9}"/>
              </a:ext>
            </a:extLst>
          </p:cNvPr>
          <p:cNvSpPr txBox="1"/>
          <p:nvPr/>
        </p:nvSpPr>
        <p:spPr>
          <a:xfrm>
            <a:off x="3697306" y="2228324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$252.4M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0D824-DE41-574A-B00F-A2162A847CEB}"/>
              </a:ext>
            </a:extLst>
          </p:cNvPr>
          <p:cNvSpPr txBox="1"/>
          <p:nvPr/>
        </p:nvSpPr>
        <p:spPr>
          <a:xfrm>
            <a:off x="4679353" y="2300982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$247M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EE760-36C5-1B44-8DF0-331A34BBE2A2}"/>
              </a:ext>
            </a:extLst>
          </p:cNvPr>
          <p:cNvSpPr txBox="1"/>
          <p:nvPr/>
        </p:nvSpPr>
        <p:spPr>
          <a:xfrm>
            <a:off x="5592445" y="2228323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$253.7M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F2DA2-E15D-B044-AE0E-9AEA15D3BAF1}"/>
              </a:ext>
            </a:extLst>
          </p:cNvPr>
          <p:cNvSpPr txBox="1"/>
          <p:nvPr/>
        </p:nvSpPr>
        <p:spPr>
          <a:xfrm>
            <a:off x="6510488" y="2004605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$271.2M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CABC1-7471-934F-BA01-6E90B0042EF7}"/>
              </a:ext>
            </a:extLst>
          </p:cNvPr>
          <p:cNvSpPr txBox="1"/>
          <p:nvPr/>
        </p:nvSpPr>
        <p:spPr>
          <a:xfrm>
            <a:off x="7407919" y="1940451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$274.7M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3C0F7-CBC1-F243-8BF4-E2D1A18CAF7B}"/>
              </a:ext>
            </a:extLst>
          </p:cNvPr>
          <p:cNvSpPr txBox="1"/>
          <p:nvPr/>
        </p:nvSpPr>
        <p:spPr>
          <a:xfrm>
            <a:off x="8316098" y="1940450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$275.3M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F0869-F7E4-9E47-92CE-9CF18CF21ADC}"/>
              </a:ext>
            </a:extLst>
          </p:cNvPr>
          <p:cNvSpPr txBox="1"/>
          <p:nvPr/>
        </p:nvSpPr>
        <p:spPr>
          <a:xfrm>
            <a:off x="9298145" y="1753693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$288.2M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50DBCD-F51A-2745-8C8F-46FD7113E17F}"/>
              </a:ext>
            </a:extLst>
          </p:cNvPr>
          <p:cNvSpPr txBox="1"/>
          <p:nvPr/>
        </p:nvSpPr>
        <p:spPr>
          <a:xfrm>
            <a:off x="10206324" y="1432618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$309.2M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26165D-6F8B-B94E-B8DA-F0E8F449304B}"/>
              </a:ext>
            </a:extLst>
          </p:cNvPr>
          <p:cNvSpPr txBox="1"/>
          <p:nvPr/>
        </p:nvSpPr>
        <p:spPr>
          <a:xfrm>
            <a:off x="11172020" y="1229459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$324.4M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1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3">
            <a:extLst>
              <a:ext uri="{FF2B5EF4-FFF2-40B4-BE49-F238E27FC236}">
                <a16:creationId xmlns:a16="http://schemas.microsoft.com/office/drawing/2014/main" id="{0AD33420-BC20-4D55-8525-109735AADBFE}"/>
              </a:ext>
            </a:extLst>
          </p:cNvPr>
          <p:cNvSpPr txBox="1">
            <a:spLocks/>
          </p:cNvSpPr>
          <p:nvPr/>
        </p:nvSpPr>
        <p:spPr>
          <a:xfrm>
            <a:off x="1427962" y="311230"/>
            <a:ext cx="10227388" cy="618721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Value of </a:t>
            </a:r>
            <a:r>
              <a:rPr lang="en-US" sz="3000" b="1" u="sng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 Put in Place</a:t>
            </a:r>
          </a:p>
          <a:p>
            <a:pPr algn="ctr"/>
            <a:r>
              <a:rPr lang="en-US" sz="3000" b="1" dirty="0">
                <a:solidFill>
                  <a:srgbClr val="16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– 2020 </a:t>
            </a:r>
            <a:endParaRPr lang="en-US" sz="2000" b="1" dirty="0">
              <a:solidFill>
                <a:srgbClr val="16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BABE0B7-C139-5042-BCB6-F32ABE0DA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998313"/>
              </p:ext>
            </p:extLst>
          </p:nvPr>
        </p:nvGraphicFramePr>
        <p:xfrm>
          <a:off x="297871" y="1205948"/>
          <a:ext cx="11740896" cy="509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8384B80-280B-8246-A396-ED76979F10AD}"/>
              </a:ext>
            </a:extLst>
          </p:cNvPr>
          <p:cNvSpPr txBox="1"/>
          <p:nvPr/>
        </p:nvSpPr>
        <p:spPr>
          <a:xfrm>
            <a:off x="911251" y="2000300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$28.4M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3D4FEE-4ADA-6F4E-8EAD-10A111488247}"/>
              </a:ext>
            </a:extLst>
          </p:cNvPr>
          <p:cNvSpPr txBox="1"/>
          <p:nvPr/>
        </p:nvSpPr>
        <p:spPr>
          <a:xfrm>
            <a:off x="1841701" y="1636729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$31.1M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E813D1-0751-DA49-BA27-3A9BF143E195}"/>
              </a:ext>
            </a:extLst>
          </p:cNvPr>
          <p:cNvSpPr txBox="1"/>
          <p:nvPr/>
        </p:nvSpPr>
        <p:spPr>
          <a:xfrm>
            <a:off x="2772151" y="1620264"/>
            <a:ext cx="662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$31.7M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4004A6-3FB6-A848-BD6A-767AAE6F8BBC}"/>
              </a:ext>
            </a:extLst>
          </p:cNvPr>
          <p:cNvSpPr txBox="1"/>
          <p:nvPr/>
        </p:nvSpPr>
        <p:spPr>
          <a:xfrm>
            <a:off x="3688480" y="2254214"/>
            <a:ext cx="57359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$26.9M 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EB2493-A13C-7D49-B73B-0B352439DF27}"/>
              </a:ext>
            </a:extLst>
          </p:cNvPr>
          <p:cNvSpPr txBox="1"/>
          <p:nvPr/>
        </p:nvSpPr>
        <p:spPr>
          <a:xfrm>
            <a:off x="4627958" y="2702887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$23.7M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8483E-EEF6-6C47-A746-798D6D00EF7A}"/>
              </a:ext>
            </a:extLst>
          </p:cNvPr>
          <p:cNvSpPr txBox="1"/>
          <p:nvPr/>
        </p:nvSpPr>
        <p:spPr>
          <a:xfrm>
            <a:off x="5536571" y="2887553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$22.4M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ED283-ABA0-E049-B3A7-BCCF755C9C5C}"/>
              </a:ext>
            </a:extLst>
          </p:cNvPr>
          <p:cNvSpPr txBox="1"/>
          <p:nvPr/>
        </p:nvSpPr>
        <p:spPr>
          <a:xfrm>
            <a:off x="6445884" y="2836254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$22.5M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44E61-73D3-394E-A4EA-100D767EB161}"/>
              </a:ext>
            </a:extLst>
          </p:cNvPr>
          <p:cNvSpPr txBox="1"/>
          <p:nvPr/>
        </p:nvSpPr>
        <p:spPr>
          <a:xfrm>
            <a:off x="7386871" y="2836254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$22.2M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2C82F4-E392-F141-AD49-06CAB90CCBF0}"/>
              </a:ext>
            </a:extLst>
          </p:cNvPr>
          <p:cNvSpPr txBox="1"/>
          <p:nvPr/>
        </p:nvSpPr>
        <p:spPr>
          <a:xfrm>
            <a:off x="8327858" y="2887553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$21.3M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097998-0485-B94F-88AE-7E7FDCEDDBAC}"/>
              </a:ext>
            </a:extLst>
          </p:cNvPr>
          <p:cNvSpPr txBox="1"/>
          <p:nvPr/>
        </p:nvSpPr>
        <p:spPr>
          <a:xfrm>
            <a:off x="9237171" y="2812865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$22M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CE97C-05A1-E34F-A1A6-D833114A51D3}"/>
              </a:ext>
            </a:extLst>
          </p:cNvPr>
          <p:cNvSpPr txBox="1"/>
          <p:nvPr/>
        </p:nvSpPr>
        <p:spPr>
          <a:xfrm>
            <a:off x="10199799" y="2340130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$25.3M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694B2E-ADDF-5944-B035-CE5D441C157E}"/>
              </a:ext>
            </a:extLst>
          </p:cNvPr>
          <p:cNvSpPr txBox="1"/>
          <p:nvPr/>
        </p:nvSpPr>
        <p:spPr>
          <a:xfrm>
            <a:off x="11081755" y="2135926"/>
            <a:ext cx="57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Total: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$26.7M</a:t>
            </a:r>
          </a:p>
        </p:txBody>
      </p:sp>
    </p:spTree>
    <p:extLst>
      <p:ext uri="{BB962C8B-B14F-4D97-AF65-F5344CB8AC3E}">
        <p14:creationId xmlns:p14="http://schemas.microsoft.com/office/powerpoint/2010/main" val="216783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433</Words>
  <Application>Microsoft Office PowerPoint</Application>
  <PresentationFormat>Widescreen</PresentationFormat>
  <Paragraphs>182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Woodall</dc:creator>
  <cp:lastModifiedBy>Ben Brubeck</cp:lastModifiedBy>
  <cp:revision>116</cp:revision>
  <dcterms:created xsi:type="dcterms:W3CDTF">2018-02-13T16:31:01Z</dcterms:created>
  <dcterms:modified xsi:type="dcterms:W3CDTF">2021-07-26T12:59:15Z</dcterms:modified>
</cp:coreProperties>
</file>